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56" r:id="rId2"/>
    <p:sldId id="356" r:id="rId3"/>
    <p:sldId id="388" r:id="rId4"/>
    <p:sldId id="375" r:id="rId5"/>
    <p:sldId id="371" r:id="rId6"/>
    <p:sldId id="290" r:id="rId7"/>
    <p:sldId id="305" r:id="rId8"/>
    <p:sldId id="306" r:id="rId9"/>
    <p:sldId id="373" r:id="rId10"/>
    <p:sldId id="370" r:id="rId11"/>
    <p:sldId id="307" r:id="rId12"/>
    <p:sldId id="309" r:id="rId13"/>
    <p:sldId id="310" r:id="rId14"/>
    <p:sldId id="348" r:id="rId15"/>
    <p:sldId id="349" r:id="rId16"/>
    <p:sldId id="358" r:id="rId17"/>
    <p:sldId id="380" r:id="rId18"/>
    <p:sldId id="379" r:id="rId19"/>
    <p:sldId id="383" r:id="rId20"/>
    <p:sldId id="384" r:id="rId21"/>
    <p:sldId id="385" r:id="rId22"/>
    <p:sldId id="381" r:id="rId23"/>
    <p:sldId id="382" r:id="rId24"/>
    <p:sldId id="386" r:id="rId25"/>
    <p:sldId id="343" r:id="rId26"/>
    <p:sldId id="387" r:id="rId27"/>
    <p:sldId id="357" r:id="rId28"/>
    <p:sldId id="344" r:id="rId29"/>
    <p:sldId id="345" r:id="rId30"/>
    <p:sldId id="389"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dalrymple" initials="k" lastIdx="8" clrIdx="0"/>
  <p:cmAuthor id="1" name="Brandon Gaudiano" initials="BG" lastIdx="19" clrIdx="1"/>
  <p:cmAuthor id="2" name="Brandon" initials="B"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343" autoAdjust="0"/>
  </p:normalViewPr>
  <p:slideViewPr>
    <p:cSldViewPr>
      <p:cViewPr varScale="1">
        <p:scale>
          <a:sx n="63" d="100"/>
          <a:sy n="63" d="100"/>
        </p:scale>
        <p:origin x="-2002"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oleObject" Target="file:///\\lsfile08\kdalrymple$\My%20Documents\cognitive%20defusion%20study\ACBS%202016%20analyses\AAQ%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8.xml.rels><?xml version="1.0" encoding="UTF-8" standalone="yes"?>
<Relationships xmlns="http://schemas.openxmlformats.org/package/2006/relationships"><Relationship Id="rId1" Type="http://schemas.openxmlformats.org/officeDocument/2006/relationships/oleObject" Target="file:///\\lsfile08\kdalrymple$\My%20Documents\cognitive%20defusion%20study\ACBS%202016%20analyses\AAQ%20graph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lsfile08\kdalrymple$\My%20Documents\cognitive%20defusion%20study\ACBS%202016%20analyses\AAQ%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Sheet1!$A$25</c:f>
              <c:strCache>
                <c:ptCount val="1"/>
                <c:pt idx="0">
                  <c:v>Distraction</c:v>
                </c:pt>
              </c:strCache>
            </c:strRef>
          </c:tx>
          <c:spPr>
            <a:ln w="101600"/>
          </c:spPr>
          <c:marker>
            <c:symbol val="none"/>
          </c:marker>
          <c:cat>
            <c:strRef>
              <c:f>Sheet1!$B$24:$D$24</c:f>
              <c:strCache>
                <c:ptCount val="3"/>
                <c:pt idx="0">
                  <c:v>Pre</c:v>
                </c:pt>
                <c:pt idx="1">
                  <c:v>Task1</c:v>
                </c:pt>
                <c:pt idx="2">
                  <c:v>Task2</c:v>
                </c:pt>
              </c:strCache>
            </c:strRef>
          </c:cat>
          <c:val>
            <c:numRef>
              <c:f>Sheet1!$B$25:$D$25</c:f>
              <c:numCache>
                <c:formatCode>General</c:formatCode>
                <c:ptCount val="3"/>
                <c:pt idx="0">
                  <c:v>8.4</c:v>
                </c:pt>
                <c:pt idx="1">
                  <c:v>6</c:v>
                </c:pt>
                <c:pt idx="2">
                  <c:v>5.1199999999999974</c:v>
                </c:pt>
              </c:numCache>
            </c:numRef>
          </c:val>
        </c:ser>
        <c:ser>
          <c:idx val="1"/>
          <c:order val="1"/>
          <c:tx>
            <c:strRef>
              <c:f>Sheet1!$A$26</c:f>
              <c:strCache>
                <c:ptCount val="1"/>
                <c:pt idx="0">
                  <c:v>Defusion</c:v>
                </c:pt>
              </c:strCache>
            </c:strRef>
          </c:tx>
          <c:spPr>
            <a:ln w="101600"/>
          </c:spPr>
          <c:marker>
            <c:symbol val="none"/>
          </c:marker>
          <c:cat>
            <c:strRef>
              <c:f>Sheet1!$B$24:$D$24</c:f>
              <c:strCache>
                <c:ptCount val="3"/>
                <c:pt idx="0">
                  <c:v>Pre</c:v>
                </c:pt>
                <c:pt idx="1">
                  <c:v>Task1</c:v>
                </c:pt>
                <c:pt idx="2">
                  <c:v>Task2</c:v>
                </c:pt>
              </c:strCache>
            </c:strRef>
          </c:cat>
          <c:val>
            <c:numRef>
              <c:f>Sheet1!$B$26:$D$26</c:f>
              <c:numCache>
                <c:formatCode>General</c:formatCode>
                <c:ptCount val="3"/>
                <c:pt idx="0">
                  <c:v>8.4</c:v>
                </c:pt>
                <c:pt idx="1">
                  <c:v>5.59</c:v>
                </c:pt>
                <c:pt idx="2">
                  <c:v>4.1499999999999995</c:v>
                </c:pt>
              </c:numCache>
            </c:numRef>
          </c:val>
        </c:ser>
        <c:dLbls/>
        <c:marker val="1"/>
        <c:axId val="108715008"/>
        <c:axId val="114033408"/>
      </c:lineChart>
      <c:catAx>
        <c:axId val="108715008"/>
        <c:scaling>
          <c:orientation val="minMax"/>
        </c:scaling>
        <c:axPos val="b"/>
        <c:tickLblPos val="nextTo"/>
        <c:crossAx val="114033408"/>
        <c:crosses val="autoZero"/>
        <c:auto val="1"/>
        <c:lblAlgn val="ctr"/>
        <c:lblOffset val="100"/>
      </c:catAx>
      <c:valAx>
        <c:axId val="114033408"/>
        <c:scaling>
          <c:orientation val="minMax"/>
        </c:scaling>
        <c:axPos val="l"/>
        <c:majorGridlines/>
        <c:numFmt formatCode="General" sourceLinked="1"/>
        <c:tickLblPos val="nextTo"/>
        <c:crossAx val="108715008"/>
        <c:crosses val="autoZero"/>
        <c:crossBetween val="between"/>
      </c:valAx>
    </c:plotArea>
    <c:legend>
      <c:legendPos val="r"/>
      <c:layout/>
    </c:legend>
    <c:plotVisOnly val="1"/>
    <c:dispBlanksAs val="gap"/>
  </c:chart>
  <c:txPr>
    <a:bodyPr/>
    <a:lstStyle/>
    <a:p>
      <a:pPr>
        <a:defRPr sz="1800" baseline="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Sheet1!$B$23</c:f>
              <c:strCache>
                <c:ptCount val="1"/>
                <c:pt idx="0">
                  <c:v>Lower AAQ</c:v>
                </c:pt>
              </c:strCache>
            </c:strRef>
          </c:tx>
          <c:cat>
            <c:strRef>
              <c:f>Sheet1!$A$24:$A$25</c:f>
              <c:strCache>
                <c:ptCount val="2"/>
                <c:pt idx="0">
                  <c:v>Distraction</c:v>
                </c:pt>
                <c:pt idx="1">
                  <c:v>Defusion</c:v>
                </c:pt>
              </c:strCache>
            </c:strRef>
          </c:cat>
          <c:val>
            <c:numRef>
              <c:f>Sheet1!$B$24:$B$25</c:f>
              <c:numCache>
                <c:formatCode>General</c:formatCode>
                <c:ptCount val="2"/>
                <c:pt idx="0">
                  <c:v>1.9300000000000006</c:v>
                </c:pt>
                <c:pt idx="1">
                  <c:v>1.55</c:v>
                </c:pt>
              </c:numCache>
            </c:numRef>
          </c:val>
        </c:ser>
        <c:ser>
          <c:idx val="1"/>
          <c:order val="1"/>
          <c:tx>
            <c:strRef>
              <c:f>Sheet1!$C$23</c:f>
              <c:strCache>
                <c:ptCount val="1"/>
                <c:pt idx="0">
                  <c:v>Higher AAQ</c:v>
                </c:pt>
              </c:strCache>
            </c:strRef>
          </c:tx>
          <c:cat>
            <c:strRef>
              <c:f>Sheet1!$A$24:$A$25</c:f>
              <c:strCache>
                <c:ptCount val="2"/>
                <c:pt idx="0">
                  <c:v>Distraction</c:v>
                </c:pt>
                <c:pt idx="1">
                  <c:v>Defusion</c:v>
                </c:pt>
              </c:strCache>
            </c:strRef>
          </c:cat>
          <c:val>
            <c:numRef>
              <c:f>Sheet1!$C$24:$C$25</c:f>
              <c:numCache>
                <c:formatCode>General</c:formatCode>
                <c:ptCount val="2"/>
                <c:pt idx="0">
                  <c:v>1.1499999999999992</c:v>
                </c:pt>
                <c:pt idx="1">
                  <c:v>1.8</c:v>
                </c:pt>
              </c:numCache>
            </c:numRef>
          </c:val>
        </c:ser>
        <c:dLbls/>
        <c:axId val="114829568"/>
        <c:axId val="114835456"/>
      </c:barChart>
      <c:catAx>
        <c:axId val="114829568"/>
        <c:scaling>
          <c:orientation val="minMax"/>
        </c:scaling>
        <c:axPos val="b"/>
        <c:tickLblPos val="nextTo"/>
        <c:crossAx val="114835456"/>
        <c:crosses val="autoZero"/>
        <c:auto val="1"/>
        <c:lblAlgn val="ctr"/>
        <c:lblOffset val="100"/>
      </c:catAx>
      <c:valAx>
        <c:axId val="114835456"/>
        <c:scaling>
          <c:orientation val="minMax"/>
        </c:scaling>
        <c:axPos val="l"/>
        <c:majorGridlines/>
        <c:numFmt formatCode="General" sourceLinked="1"/>
        <c:tickLblPos val="nextTo"/>
        <c:crossAx val="114829568"/>
        <c:crosses val="autoZero"/>
        <c:crossBetween val="between"/>
      </c:valAx>
    </c:plotArea>
    <c:legend>
      <c:legendPos val="r"/>
      <c:layout/>
    </c:legend>
    <c:plotVisOnly val="1"/>
    <c:dispBlanksAs val="gap"/>
  </c:chart>
  <c:txPr>
    <a:bodyPr/>
    <a:lstStyle/>
    <a:p>
      <a:pPr>
        <a:defRPr sz="1800" baseline="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Sheet1!$B$30</c:f>
              <c:strCache>
                <c:ptCount val="1"/>
                <c:pt idx="0">
                  <c:v>Lower AAQ</c:v>
                </c:pt>
              </c:strCache>
            </c:strRef>
          </c:tx>
          <c:cat>
            <c:strRef>
              <c:f>Sheet1!$A$31:$A$32</c:f>
              <c:strCache>
                <c:ptCount val="2"/>
                <c:pt idx="0">
                  <c:v>Distraction</c:v>
                </c:pt>
                <c:pt idx="1">
                  <c:v>Defusion</c:v>
                </c:pt>
              </c:strCache>
            </c:strRef>
          </c:cat>
          <c:val>
            <c:numRef>
              <c:f>Sheet1!$B$31:$B$32</c:f>
              <c:numCache>
                <c:formatCode>General</c:formatCode>
                <c:ptCount val="2"/>
                <c:pt idx="0">
                  <c:v>1.9900000000000007</c:v>
                </c:pt>
                <c:pt idx="1">
                  <c:v>1.78</c:v>
                </c:pt>
              </c:numCache>
            </c:numRef>
          </c:val>
        </c:ser>
        <c:ser>
          <c:idx val="1"/>
          <c:order val="1"/>
          <c:tx>
            <c:strRef>
              <c:f>Sheet1!$C$30</c:f>
              <c:strCache>
                <c:ptCount val="1"/>
                <c:pt idx="0">
                  <c:v>Higher AAQ</c:v>
                </c:pt>
              </c:strCache>
            </c:strRef>
          </c:tx>
          <c:cat>
            <c:strRef>
              <c:f>Sheet1!$A$31:$A$32</c:f>
              <c:strCache>
                <c:ptCount val="2"/>
                <c:pt idx="0">
                  <c:v>Distraction</c:v>
                </c:pt>
                <c:pt idx="1">
                  <c:v>Defusion</c:v>
                </c:pt>
              </c:strCache>
            </c:strRef>
          </c:cat>
          <c:val>
            <c:numRef>
              <c:f>Sheet1!$C$31:$C$32</c:f>
              <c:numCache>
                <c:formatCode>General</c:formatCode>
                <c:ptCount val="2"/>
                <c:pt idx="0">
                  <c:v>1.22</c:v>
                </c:pt>
                <c:pt idx="1">
                  <c:v>1.6900000000000006</c:v>
                </c:pt>
              </c:numCache>
            </c:numRef>
          </c:val>
        </c:ser>
        <c:dLbls/>
        <c:axId val="114922240"/>
        <c:axId val="114923776"/>
      </c:barChart>
      <c:catAx>
        <c:axId val="114922240"/>
        <c:scaling>
          <c:orientation val="minMax"/>
        </c:scaling>
        <c:axPos val="b"/>
        <c:tickLblPos val="nextTo"/>
        <c:crossAx val="114923776"/>
        <c:crosses val="autoZero"/>
        <c:auto val="1"/>
        <c:lblAlgn val="ctr"/>
        <c:lblOffset val="100"/>
      </c:catAx>
      <c:valAx>
        <c:axId val="114923776"/>
        <c:scaling>
          <c:orientation val="minMax"/>
        </c:scaling>
        <c:axPos val="l"/>
        <c:majorGridlines/>
        <c:numFmt formatCode="General" sourceLinked="1"/>
        <c:tickLblPos val="nextTo"/>
        <c:crossAx val="114922240"/>
        <c:crosses val="autoZero"/>
        <c:crossBetween val="between"/>
      </c:valAx>
    </c:plotArea>
    <c:legend>
      <c:legendPos val="r"/>
      <c:layout/>
    </c:legend>
    <c:plotVisOnly val="1"/>
    <c:dispBlanksAs val="gap"/>
  </c:chart>
  <c:txPr>
    <a:bodyPr/>
    <a:lstStyle/>
    <a:p>
      <a:pPr>
        <a:defRPr sz="1800" baseline="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Sheet1!$A$19</c:f>
              <c:strCache>
                <c:ptCount val="1"/>
                <c:pt idx="0">
                  <c:v>Distraction</c:v>
                </c:pt>
              </c:strCache>
            </c:strRef>
          </c:tx>
          <c:spPr>
            <a:ln w="101600">
              <a:solidFill>
                <a:schemeClr val="accent1"/>
              </a:solidFill>
            </a:ln>
          </c:spPr>
          <c:marker>
            <c:symbol val="none"/>
          </c:marker>
          <c:cat>
            <c:strRef>
              <c:f>Sheet1!$B$18:$D$18</c:f>
              <c:strCache>
                <c:ptCount val="3"/>
                <c:pt idx="0">
                  <c:v>Pre</c:v>
                </c:pt>
                <c:pt idx="1">
                  <c:v>Task1</c:v>
                </c:pt>
                <c:pt idx="2">
                  <c:v>Task2</c:v>
                </c:pt>
              </c:strCache>
            </c:strRef>
          </c:cat>
          <c:val>
            <c:numRef>
              <c:f>Sheet1!$B$19:$D$19</c:f>
              <c:numCache>
                <c:formatCode>General</c:formatCode>
                <c:ptCount val="3"/>
                <c:pt idx="0">
                  <c:v>8.3000000000000007</c:v>
                </c:pt>
                <c:pt idx="1">
                  <c:v>6.18</c:v>
                </c:pt>
                <c:pt idx="2">
                  <c:v>4.92</c:v>
                </c:pt>
              </c:numCache>
            </c:numRef>
          </c:val>
        </c:ser>
        <c:ser>
          <c:idx val="1"/>
          <c:order val="1"/>
          <c:tx>
            <c:strRef>
              <c:f>Sheet1!$A$20</c:f>
              <c:strCache>
                <c:ptCount val="1"/>
                <c:pt idx="0">
                  <c:v>Defusion</c:v>
                </c:pt>
              </c:strCache>
            </c:strRef>
          </c:tx>
          <c:spPr>
            <a:ln w="101600"/>
          </c:spPr>
          <c:marker>
            <c:symbol val="none"/>
          </c:marker>
          <c:cat>
            <c:strRef>
              <c:f>Sheet1!$B$18:$D$18</c:f>
              <c:strCache>
                <c:ptCount val="3"/>
                <c:pt idx="0">
                  <c:v>Pre</c:v>
                </c:pt>
                <c:pt idx="1">
                  <c:v>Task1</c:v>
                </c:pt>
                <c:pt idx="2">
                  <c:v>Task2</c:v>
                </c:pt>
              </c:strCache>
            </c:strRef>
          </c:cat>
          <c:val>
            <c:numRef>
              <c:f>Sheet1!$B$20:$D$20</c:f>
              <c:numCache>
                <c:formatCode>General</c:formatCode>
                <c:ptCount val="3"/>
                <c:pt idx="0">
                  <c:v>8.3000000000000007</c:v>
                </c:pt>
                <c:pt idx="1">
                  <c:v>5.2700000000000014</c:v>
                </c:pt>
                <c:pt idx="2">
                  <c:v>3.9899999999999998</c:v>
                </c:pt>
              </c:numCache>
            </c:numRef>
          </c:val>
        </c:ser>
        <c:dLbls/>
        <c:marker val="1"/>
        <c:axId val="114190592"/>
        <c:axId val="114196480"/>
      </c:lineChart>
      <c:catAx>
        <c:axId val="114190592"/>
        <c:scaling>
          <c:orientation val="minMax"/>
        </c:scaling>
        <c:axPos val="b"/>
        <c:tickLblPos val="nextTo"/>
        <c:crossAx val="114196480"/>
        <c:crosses val="autoZero"/>
        <c:auto val="1"/>
        <c:lblAlgn val="ctr"/>
        <c:lblOffset val="100"/>
      </c:catAx>
      <c:valAx>
        <c:axId val="114196480"/>
        <c:scaling>
          <c:orientation val="minMax"/>
        </c:scaling>
        <c:axPos val="l"/>
        <c:majorGridlines/>
        <c:numFmt formatCode="General" sourceLinked="1"/>
        <c:tickLblPos val="nextTo"/>
        <c:crossAx val="114190592"/>
        <c:crosses val="autoZero"/>
        <c:crossBetween val="between"/>
      </c:valAx>
    </c:plotArea>
    <c:legend>
      <c:legendPos val="r"/>
      <c:layout/>
    </c:legend>
    <c:plotVisOnly val="1"/>
    <c:dispBlanksAs val="gap"/>
  </c:chart>
  <c:txPr>
    <a:bodyPr/>
    <a:lstStyle/>
    <a:p>
      <a:pPr>
        <a:defRPr sz="1800" baseline="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Sheet1!$A$10</c:f>
              <c:strCache>
                <c:ptCount val="1"/>
                <c:pt idx="0">
                  <c:v>Distraction</c:v>
                </c:pt>
              </c:strCache>
            </c:strRef>
          </c:tx>
          <c:cat>
            <c:strRef>
              <c:f>Sheet1!$B$9:$C$9</c:f>
              <c:strCache>
                <c:ptCount val="2"/>
                <c:pt idx="0">
                  <c:v>Pre-Task1</c:v>
                </c:pt>
                <c:pt idx="1">
                  <c:v>Pre-Task2</c:v>
                </c:pt>
              </c:strCache>
            </c:strRef>
          </c:cat>
          <c:val>
            <c:numRef>
              <c:f>Sheet1!$B$10:$C$10</c:f>
              <c:numCache>
                <c:formatCode>General</c:formatCode>
                <c:ptCount val="2"/>
                <c:pt idx="0">
                  <c:v>1.1000000000000001</c:v>
                </c:pt>
                <c:pt idx="1">
                  <c:v>1.3800000000000001</c:v>
                </c:pt>
              </c:numCache>
            </c:numRef>
          </c:val>
        </c:ser>
        <c:ser>
          <c:idx val="1"/>
          <c:order val="1"/>
          <c:tx>
            <c:strRef>
              <c:f>Sheet1!$A$11</c:f>
              <c:strCache>
                <c:ptCount val="1"/>
                <c:pt idx="0">
                  <c:v>Defusion</c:v>
                </c:pt>
              </c:strCache>
            </c:strRef>
          </c:tx>
          <c:cat>
            <c:strRef>
              <c:f>Sheet1!$B$9:$C$9</c:f>
              <c:strCache>
                <c:ptCount val="2"/>
                <c:pt idx="0">
                  <c:v>Pre-Task1</c:v>
                </c:pt>
                <c:pt idx="1">
                  <c:v>Pre-Task2</c:v>
                </c:pt>
              </c:strCache>
            </c:strRef>
          </c:cat>
          <c:val>
            <c:numRef>
              <c:f>Sheet1!$B$11:$C$11</c:f>
              <c:numCache>
                <c:formatCode>General</c:formatCode>
                <c:ptCount val="2"/>
                <c:pt idx="0">
                  <c:v>1.1800000000000006</c:v>
                </c:pt>
                <c:pt idx="1">
                  <c:v>1.7</c:v>
                </c:pt>
              </c:numCache>
            </c:numRef>
          </c:val>
        </c:ser>
        <c:dLbls/>
        <c:axId val="114160768"/>
        <c:axId val="114162304"/>
      </c:barChart>
      <c:catAx>
        <c:axId val="114160768"/>
        <c:scaling>
          <c:orientation val="minMax"/>
        </c:scaling>
        <c:axPos val="b"/>
        <c:tickLblPos val="nextTo"/>
        <c:crossAx val="114162304"/>
        <c:crosses val="autoZero"/>
        <c:auto val="1"/>
        <c:lblAlgn val="ctr"/>
        <c:lblOffset val="100"/>
      </c:catAx>
      <c:valAx>
        <c:axId val="114162304"/>
        <c:scaling>
          <c:orientation val="minMax"/>
        </c:scaling>
        <c:axPos val="l"/>
        <c:majorGridlines/>
        <c:numFmt formatCode="General" sourceLinked="1"/>
        <c:tickLblPos val="nextTo"/>
        <c:crossAx val="114160768"/>
        <c:crosses val="autoZero"/>
        <c:crossBetween val="between"/>
      </c:valAx>
    </c:plotArea>
    <c:legend>
      <c:legendPos val="r"/>
      <c:layout/>
    </c:legend>
    <c:plotVisOnly val="1"/>
    <c:dispBlanksAs val="gap"/>
  </c:chart>
  <c:txPr>
    <a:bodyPr/>
    <a:lstStyle/>
    <a:p>
      <a:pPr>
        <a:defRPr sz="1800" baseline="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Sheet1!$A$16</c:f>
              <c:strCache>
                <c:ptCount val="1"/>
                <c:pt idx="0">
                  <c:v>Distraction</c:v>
                </c:pt>
              </c:strCache>
            </c:strRef>
          </c:tx>
          <c:cat>
            <c:strRef>
              <c:f>Sheet1!$B$15:$C$15</c:f>
              <c:strCache>
                <c:ptCount val="2"/>
                <c:pt idx="0">
                  <c:v>Pre-Task1</c:v>
                </c:pt>
                <c:pt idx="1">
                  <c:v>Pre-Task2</c:v>
                </c:pt>
              </c:strCache>
            </c:strRef>
          </c:cat>
          <c:val>
            <c:numRef>
              <c:f>Sheet1!$B$16:$C$16</c:f>
              <c:numCache>
                <c:formatCode>General</c:formatCode>
                <c:ptCount val="2"/>
                <c:pt idx="0">
                  <c:v>1.02</c:v>
                </c:pt>
                <c:pt idx="1">
                  <c:v>1.47</c:v>
                </c:pt>
              </c:numCache>
            </c:numRef>
          </c:val>
        </c:ser>
        <c:ser>
          <c:idx val="1"/>
          <c:order val="1"/>
          <c:tx>
            <c:strRef>
              <c:f>Sheet1!$A$17</c:f>
              <c:strCache>
                <c:ptCount val="1"/>
                <c:pt idx="0">
                  <c:v>Defusion</c:v>
                </c:pt>
              </c:strCache>
            </c:strRef>
          </c:tx>
          <c:cat>
            <c:strRef>
              <c:f>Sheet1!$B$15:$C$15</c:f>
              <c:strCache>
                <c:ptCount val="2"/>
                <c:pt idx="0">
                  <c:v>Pre-Task1</c:v>
                </c:pt>
                <c:pt idx="1">
                  <c:v>Pre-Task2</c:v>
                </c:pt>
              </c:strCache>
            </c:strRef>
          </c:cat>
          <c:val>
            <c:numRef>
              <c:f>Sheet1!$B$17:$C$17</c:f>
              <c:numCache>
                <c:formatCode>General</c:formatCode>
                <c:ptCount val="2"/>
                <c:pt idx="0">
                  <c:v>1.21</c:v>
                </c:pt>
                <c:pt idx="1">
                  <c:v>1.6600000000000001</c:v>
                </c:pt>
              </c:numCache>
            </c:numRef>
          </c:val>
        </c:ser>
        <c:dLbls/>
        <c:axId val="114265472"/>
        <c:axId val="114271360"/>
      </c:barChart>
      <c:catAx>
        <c:axId val="114265472"/>
        <c:scaling>
          <c:orientation val="minMax"/>
        </c:scaling>
        <c:axPos val="b"/>
        <c:tickLblPos val="nextTo"/>
        <c:crossAx val="114271360"/>
        <c:crosses val="autoZero"/>
        <c:auto val="1"/>
        <c:lblAlgn val="ctr"/>
        <c:lblOffset val="100"/>
      </c:catAx>
      <c:valAx>
        <c:axId val="114271360"/>
        <c:scaling>
          <c:orientation val="minMax"/>
        </c:scaling>
        <c:axPos val="l"/>
        <c:majorGridlines/>
        <c:numFmt formatCode="General" sourceLinked="1"/>
        <c:tickLblPos val="nextTo"/>
        <c:crossAx val="114265472"/>
        <c:crosses val="autoZero"/>
        <c:crossBetween val="between"/>
      </c:valAx>
    </c:plotArea>
    <c:legend>
      <c:legendPos val="r"/>
      <c:layout/>
    </c:legend>
    <c:plotVisOnly val="1"/>
    <c:dispBlanksAs val="gap"/>
  </c:chart>
  <c:txPr>
    <a:bodyPr/>
    <a:lstStyle/>
    <a:p>
      <a:pPr>
        <a:defRPr sz="1800" baseline="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Sheet1!$A$38</c:f>
              <c:strCache>
                <c:ptCount val="1"/>
                <c:pt idx="0">
                  <c:v>Distress</c:v>
                </c:pt>
              </c:strCache>
            </c:strRef>
          </c:tx>
          <c:cat>
            <c:strRef>
              <c:f>Sheet1!$B$37:$C$37</c:f>
              <c:strCache>
                <c:ptCount val="2"/>
                <c:pt idx="0">
                  <c:v>Task1</c:v>
                </c:pt>
                <c:pt idx="1">
                  <c:v>Task2</c:v>
                </c:pt>
              </c:strCache>
            </c:strRef>
          </c:cat>
          <c:val>
            <c:numRef>
              <c:f>Sheet1!$B$38:$C$38</c:f>
              <c:numCache>
                <c:formatCode>General</c:formatCode>
                <c:ptCount val="2"/>
                <c:pt idx="0">
                  <c:v>0.14000000000000001</c:v>
                </c:pt>
                <c:pt idx="1">
                  <c:v>0.32000000000000017</c:v>
                </c:pt>
              </c:numCache>
            </c:numRef>
          </c:val>
        </c:ser>
        <c:ser>
          <c:idx val="1"/>
          <c:order val="1"/>
          <c:tx>
            <c:strRef>
              <c:f>Sheet1!$A$39</c:f>
              <c:strCache>
                <c:ptCount val="1"/>
                <c:pt idx="0">
                  <c:v>Believability</c:v>
                </c:pt>
              </c:strCache>
            </c:strRef>
          </c:tx>
          <c:cat>
            <c:strRef>
              <c:f>Sheet1!$B$37:$C$37</c:f>
              <c:strCache>
                <c:ptCount val="2"/>
                <c:pt idx="0">
                  <c:v>Task1</c:v>
                </c:pt>
                <c:pt idx="1">
                  <c:v>Task2</c:v>
                </c:pt>
              </c:strCache>
            </c:strRef>
          </c:cat>
          <c:val>
            <c:numRef>
              <c:f>Sheet1!$B$39:$C$39</c:f>
              <c:numCache>
                <c:formatCode>General</c:formatCode>
                <c:ptCount val="2"/>
                <c:pt idx="0">
                  <c:v>0.35000000000000014</c:v>
                </c:pt>
                <c:pt idx="1">
                  <c:v>0.31000000000000016</c:v>
                </c:pt>
              </c:numCache>
            </c:numRef>
          </c:val>
        </c:ser>
        <c:dLbls/>
        <c:axId val="114694400"/>
        <c:axId val="114700288"/>
      </c:barChart>
      <c:catAx>
        <c:axId val="114694400"/>
        <c:scaling>
          <c:orientation val="minMax"/>
        </c:scaling>
        <c:axPos val="b"/>
        <c:tickLblPos val="nextTo"/>
        <c:crossAx val="114700288"/>
        <c:crosses val="autoZero"/>
        <c:auto val="1"/>
        <c:lblAlgn val="ctr"/>
        <c:lblOffset val="100"/>
      </c:catAx>
      <c:valAx>
        <c:axId val="114700288"/>
        <c:scaling>
          <c:orientation val="minMax"/>
        </c:scaling>
        <c:axPos val="l"/>
        <c:majorGridlines/>
        <c:numFmt formatCode="General" sourceLinked="1"/>
        <c:tickLblPos val="nextTo"/>
        <c:crossAx val="114694400"/>
        <c:crosses val="autoZero"/>
        <c:crossBetween val="between"/>
      </c:valAx>
    </c:plotArea>
    <c:legend>
      <c:legendPos val="r"/>
      <c:layout/>
    </c:legend>
    <c:plotVisOnly val="1"/>
    <c:dispBlanksAs val="gap"/>
  </c:chart>
  <c:txPr>
    <a:bodyPr/>
    <a:lstStyle/>
    <a:p>
      <a:pPr>
        <a:defRPr sz="1800" baseline="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26"/>
  <c:chart>
    <c:plotArea>
      <c:layout/>
      <c:lineChart>
        <c:grouping val="standard"/>
        <c:ser>
          <c:idx val="0"/>
          <c:order val="0"/>
          <c:tx>
            <c:strRef>
              <c:f>Sheet1!$A$10</c:f>
              <c:strCache>
                <c:ptCount val="1"/>
                <c:pt idx="0">
                  <c:v>Lower</c:v>
                </c:pt>
              </c:strCache>
            </c:strRef>
          </c:tx>
          <c:marker>
            <c:symbol val="none"/>
          </c:marker>
          <c:cat>
            <c:strRef>
              <c:f>Sheet1!$B$9:$D$9</c:f>
              <c:strCache>
                <c:ptCount val="3"/>
                <c:pt idx="0">
                  <c:v>Pre</c:v>
                </c:pt>
                <c:pt idx="1">
                  <c:v>Task1</c:v>
                </c:pt>
                <c:pt idx="2">
                  <c:v>Task2</c:v>
                </c:pt>
              </c:strCache>
            </c:strRef>
          </c:cat>
          <c:val>
            <c:numRef>
              <c:f>Sheet1!$B$10:$D$10</c:f>
              <c:numCache>
                <c:formatCode>General</c:formatCode>
                <c:ptCount val="3"/>
                <c:pt idx="0">
                  <c:v>8.48</c:v>
                </c:pt>
                <c:pt idx="1">
                  <c:v>6.13</c:v>
                </c:pt>
                <c:pt idx="2">
                  <c:v>4.24</c:v>
                </c:pt>
              </c:numCache>
            </c:numRef>
          </c:val>
        </c:ser>
        <c:ser>
          <c:idx val="1"/>
          <c:order val="1"/>
          <c:tx>
            <c:strRef>
              <c:f>Sheet1!$A$11</c:f>
              <c:strCache>
                <c:ptCount val="1"/>
                <c:pt idx="0">
                  <c:v>Upper</c:v>
                </c:pt>
              </c:strCache>
            </c:strRef>
          </c:tx>
          <c:marker>
            <c:symbol val="none"/>
          </c:marker>
          <c:cat>
            <c:strRef>
              <c:f>Sheet1!$B$9:$D$9</c:f>
              <c:strCache>
                <c:ptCount val="3"/>
                <c:pt idx="0">
                  <c:v>Pre</c:v>
                </c:pt>
                <c:pt idx="1">
                  <c:v>Task1</c:v>
                </c:pt>
                <c:pt idx="2">
                  <c:v>Task2</c:v>
                </c:pt>
              </c:strCache>
            </c:strRef>
          </c:cat>
          <c:val>
            <c:numRef>
              <c:f>Sheet1!$B$11:$D$11</c:f>
              <c:numCache>
                <c:formatCode>General</c:formatCode>
                <c:ptCount val="3"/>
                <c:pt idx="0">
                  <c:v>8.7900000000000009</c:v>
                </c:pt>
                <c:pt idx="1">
                  <c:v>6.7700000000000014</c:v>
                </c:pt>
                <c:pt idx="2">
                  <c:v>5.71</c:v>
                </c:pt>
              </c:numCache>
            </c:numRef>
          </c:val>
        </c:ser>
        <c:dLbls/>
        <c:marker val="1"/>
        <c:axId val="64338944"/>
        <c:axId val="64701184"/>
      </c:lineChart>
      <c:catAx>
        <c:axId val="64338944"/>
        <c:scaling>
          <c:orientation val="minMax"/>
        </c:scaling>
        <c:axPos val="b"/>
        <c:tickLblPos val="nextTo"/>
        <c:crossAx val="64701184"/>
        <c:crosses val="autoZero"/>
        <c:auto val="1"/>
        <c:lblAlgn val="ctr"/>
        <c:lblOffset val="100"/>
      </c:catAx>
      <c:valAx>
        <c:axId val="64701184"/>
        <c:scaling>
          <c:orientation val="minMax"/>
          <c:min val="2"/>
        </c:scaling>
        <c:axPos val="l"/>
        <c:majorGridlines/>
        <c:numFmt formatCode="General" sourceLinked="1"/>
        <c:tickLblPos val="nextTo"/>
        <c:crossAx val="64338944"/>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Sheet1!$A$4</c:f>
              <c:strCache>
                <c:ptCount val="1"/>
                <c:pt idx="0">
                  <c:v>Lower</c:v>
                </c:pt>
              </c:strCache>
            </c:strRef>
          </c:tx>
          <c:spPr>
            <a:ln w="66675"/>
          </c:spPr>
          <c:marker>
            <c:symbol val="none"/>
          </c:marker>
          <c:cat>
            <c:strRef>
              <c:f>Sheet1!$B$3:$D$3</c:f>
              <c:strCache>
                <c:ptCount val="3"/>
                <c:pt idx="0">
                  <c:v>Pre</c:v>
                </c:pt>
                <c:pt idx="1">
                  <c:v>Task1</c:v>
                </c:pt>
                <c:pt idx="2">
                  <c:v>Task2</c:v>
                </c:pt>
              </c:strCache>
            </c:strRef>
          </c:cat>
          <c:val>
            <c:numRef>
              <c:f>Sheet1!$B$4:$D$4</c:f>
              <c:numCache>
                <c:formatCode>General</c:formatCode>
                <c:ptCount val="3"/>
                <c:pt idx="0">
                  <c:v>8.0300000000000011</c:v>
                </c:pt>
                <c:pt idx="1">
                  <c:v>5.91</c:v>
                </c:pt>
                <c:pt idx="2">
                  <c:v>4.2</c:v>
                </c:pt>
              </c:numCache>
            </c:numRef>
          </c:val>
        </c:ser>
        <c:ser>
          <c:idx val="1"/>
          <c:order val="1"/>
          <c:tx>
            <c:strRef>
              <c:f>Sheet1!$A$5</c:f>
              <c:strCache>
                <c:ptCount val="1"/>
                <c:pt idx="0">
                  <c:v>Upper</c:v>
                </c:pt>
              </c:strCache>
            </c:strRef>
          </c:tx>
          <c:spPr>
            <a:ln w="66675"/>
          </c:spPr>
          <c:marker>
            <c:symbol val="none"/>
          </c:marker>
          <c:cat>
            <c:strRef>
              <c:f>Sheet1!$B$3:$D$3</c:f>
              <c:strCache>
                <c:ptCount val="3"/>
                <c:pt idx="0">
                  <c:v>Pre</c:v>
                </c:pt>
                <c:pt idx="1">
                  <c:v>Task1</c:v>
                </c:pt>
                <c:pt idx="2">
                  <c:v>Task2</c:v>
                </c:pt>
              </c:strCache>
            </c:strRef>
          </c:cat>
          <c:val>
            <c:numRef>
              <c:f>Sheet1!$B$5:$D$5</c:f>
              <c:numCache>
                <c:formatCode>General</c:formatCode>
                <c:ptCount val="3"/>
                <c:pt idx="0">
                  <c:v>8.58</c:v>
                </c:pt>
                <c:pt idx="1">
                  <c:v>6.06</c:v>
                </c:pt>
                <c:pt idx="2">
                  <c:v>5.71</c:v>
                </c:pt>
              </c:numCache>
            </c:numRef>
          </c:val>
        </c:ser>
        <c:dLbls/>
        <c:marker val="1"/>
        <c:axId val="64730624"/>
        <c:axId val="64732160"/>
      </c:lineChart>
      <c:catAx>
        <c:axId val="64730624"/>
        <c:scaling>
          <c:orientation val="minMax"/>
        </c:scaling>
        <c:axPos val="b"/>
        <c:tickLblPos val="nextTo"/>
        <c:crossAx val="64732160"/>
        <c:crosses val="autoZero"/>
        <c:auto val="1"/>
        <c:lblAlgn val="ctr"/>
        <c:lblOffset val="100"/>
      </c:catAx>
      <c:valAx>
        <c:axId val="64732160"/>
        <c:scaling>
          <c:orientation val="minMax"/>
        </c:scaling>
        <c:axPos val="l"/>
        <c:majorGridlines/>
        <c:numFmt formatCode="General" sourceLinked="1"/>
        <c:tickLblPos val="nextTo"/>
        <c:crossAx val="64730624"/>
        <c:crosses val="autoZero"/>
        <c:crossBetween val="between"/>
      </c:valAx>
    </c:plotArea>
    <c:legend>
      <c:legendPos val="r"/>
      <c:layout/>
    </c:legend>
    <c:plotVisOnly val="1"/>
    <c:dispBlanksAs val="gap"/>
  </c:chart>
  <c:txPr>
    <a:bodyPr/>
    <a:lstStyle/>
    <a:p>
      <a:pPr>
        <a:defRPr sz="1800" baseline="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style val="26"/>
  <c:chart>
    <c:plotArea>
      <c:layout/>
      <c:lineChart>
        <c:grouping val="standard"/>
        <c:ser>
          <c:idx val="0"/>
          <c:order val="0"/>
          <c:tx>
            <c:strRef>
              <c:f>Sheet1!$A$17</c:f>
              <c:strCache>
                <c:ptCount val="1"/>
                <c:pt idx="0">
                  <c:v>Lower</c:v>
                </c:pt>
              </c:strCache>
            </c:strRef>
          </c:tx>
          <c:marker>
            <c:symbol val="none"/>
          </c:marker>
          <c:cat>
            <c:strRef>
              <c:f>Sheet1!$B$16:$D$16</c:f>
              <c:strCache>
                <c:ptCount val="3"/>
                <c:pt idx="0">
                  <c:v>Pre</c:v>
                </c:pt>
                <c:pt idx="1">
                  <c:v>Task1</c:v>
                </c:pt>
                <c:pt idx="2">
                  <c:v>Task2</c:v>
                </c:pt>
              </c:strCache>
            </c:strRef>
          </c:cat>
          <c:val>
            <c:numRef>
              <c:f>Sheet1!$B$17:$D$17</c:f>
              <c:numCache>
                <c:formatCode>General</c:formatCode>
                <c:ptCount val="3"/>
                <c:pt idx="0">
                  <c:v>7.9700000000000024</c:v>
                </c:pt>
                <c:pt idx="1">
                  <c:v>5.45</c:v>
                </c:pt>
                <c:pt idx="2">
                  <c:v>4.22</c:v>
                </c:pt>
              </c:numCache>
            </c:numRef>
          </c:val>
        </c:ser>
        <c:ser>
          <c:idx val="1"/>
          <c:order val="1"/>
          <c:tx>
            <c:strRef>
              <c:f>Sheet1!$A$18</c:f>
              <c:strCache>
                <c:ptCount val="1"/>
                <c:pt idx="0">
                  <c:v>Upper</c:v>
                </c:pt>
              </c:strCache>
            </c:strRef>
          </c:tx>
          <c:marker>
            <c:symbol val="none"/>
          </c:marker>
          <c:cat>
            <c:strRef>
              <c:f>Sheet1!$B$16:$D$16</c:f>
              <c:strCache>
                <c:ptCount val="3"/>
                <c:pt idx="0">
                  <c:v>Pre</c:v>
                </c:pt>
                <c:pt idx="1">
                  <c:v>Task1</c:v>
                </c:pt>
                <c:pt idx="2">
                  <c:v>Task2</c:v>
                </c:pt>
              </c:strCache>
            </c:strRef>
          </c:cat>
          <c:val>
            <c:numRef>
              <c:f>Sheet1!$B$18:$D$18</c:f>
              <c:numCache>
                <c:formatCode>General</c:formatCode>
                <c:ptCount val="3"/>
                <c:pt idx="0">
                  <c:v>8.81</c:v>
                </c:pt>
                <c:pt idx="1">
                  <c:v>5.64</c:v>
                </c:pt>
                <c:pt idx="2">
                  <c:v>4.1199999999999966</c:v>
                </c:pt>
              </c:numCache>
            </c:numRef>
          </c:val>
        </c:ser>
        <c:dLbls/>
        <c:marker val="1"/>
        <c:axId val="66343296"/>
        <c:axId val="66344832"/>
      </c:lineChart>
      <c:catAx>
        <c:axId val="66343296"/>
        <c:scaling>
          <c:orientation val="minMax"/>
        </c:scaling>
        <c:axPos val="b"/>
        <c:tickLblPos val="nextTo"/>
        <c:crossAx val="66344832"/>
        <c:crosses val="autoZero"/>
        <c:auto val="1"/>
        <c:lblAlgn val="ctr"/>
        <c:lblOffset val="100"/>
      </c:catAx>
      <c:valAx>
        <c:axId val="66344832"/>
        <c:scaling>
          <c:orientation val="minMax"/>
          <c:min val="2"/>
        </c:scaling>
        <c:axPos val="l"/>
        <c:majorGridlines/>
        <c:numFmt formatCode="General" sourceLinked="1"/>
        <c:tickLblPos val="nextTo"/>
        <c:crossAx val="66343296"/>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26"/>
  <c:chart>
    <c:plotArea>
      <c:layout/>
      <c:lineChart>
        <c:grouping val="standard"/>
        <c:ser>
          <c:idx val="0"/>
          <c:order val="0"/>
          <c:tx>
            <c:strRef>
              <c:f>Sheet1!$A$23</c:f>
              <c:strCache>
                <c:ptCount val="1"/>
                <c:pt idx="0">
                  <c:v>Lower</c:v>
                </c:pt>
              </c:strCache>
            </c:strRef>
          </c:tx>
          <c:marker>
            <c:symbol val="none"/>
          </c:marker>
          <c:cat>
            <c:strRef>
              <c:f>Sheet1!$B$22:$D$22</c:f>
              <c:strCache>
                <c:ptCount val="3"/>
                <c:pt idx="0">
                  <c:v>Pre</c:v>
                </c:pt>
                <c:pt idx="1">
                  <c:v>Task1</c:v>
                </c:pt>
                <c:pt idx="2">
                  <c:v>Task2</c:v>
                </c:pt>
              </c:strCache>
            </c:strRef>
          </c:cat>
          <c:val>
            <c:numRef>
              <c:f>Sheet1!$B$23:$D$23</c:f>
              <c:numCache>
                <c:formatCode>General</c:formatCode>
                <c:ptCount val="3"/>
                <c:pt idx="0">
                  <c:v>7.63</c:v>
                </c:pt>
                <c:pt idx="1">
                  <c:v>4.87</c:v>
                </c:pt>
                <c:pt idx="2">
                  <c:v>3.7</c:v>
                </c:pt>
              </c:numCache>
            </c:numRef>
          </c:val>
        </c:ser>
        <c:ser>
          <c:idx val="1"/>
          <c:order val="1"/>
          <c:tx>
            <c:strRef>
              <c:f>Sheet1!$A$24</c:f>
              <c:strCache>
                <c:ptCount val="1"/>
                <c:pt idx="0">
                  <c:v>Upper</c:v>
                </c:pt>
              </c:strCache>
            </c:strRef>
          </c:tx>
          <c:marker>
            <c:symbol val="none"/>
          </c:marker>
          <c:cat>
            <c:strRef>
              <c:f>Sheet1!$B$22:$D$22</c:f>
              <c:strCache>
                <c:ptCount val="3"/>
                <c:pt idx="0">
                  <c:v>Pre</c:v>
                </c:pt>
                <c:pt idx="1">
                  <c:v>Task1</c:v>
                </c:pt>
                <c:pt idx="2">
                  <c:v>Task2</c:v>
                </c:pt>
              </c:strCache>
            </c:strRef>
          </c:cat>
          <c:val>
            <c:numRef>
              <c:f>Sheet1!$B$24:$D$24</c:f>
              <c:numCache>
                <c:formatCode>General</c:formatCode>
                <c:ptCount val="3"/>
                <c:pt idx="0">
                  <c:v>8.44</c:v>
                </c:pt>
                <c:pt idx="1">
                  <c:v>5.1899999999999995</c:v>
                </c:pt>
                <c:pt idx="2">
                  <c:v>3.92</c:v>
                </c:pt>
              </c:numCache>
            </c:numRef>
          </c:val>
        </c:ser>
        <c:dLbls/>
        <c:marker val="1"/>
        <c:axId val="66361984"/>
        <c:axId val="66380160"/>
      </c:lineChart>
      <c:catAx>
        <c:axId val="66361984"/>
        <c:scaling>
          <c:orientation val="minMax"/>
        </c:scaling>
        <c:axPos val="b"/>
        <c:tickLblPos val="nextTo"/>
        <c:crossAx val="66380160"/>
        <c:crosses val="autoZero"/>
        <c:auto val="1"/>
        <c:lblAlgn val="ctr"/>
        <c:lblOffset val="100"/>
      </c:catAx>
      <c:valAx>
        <c:axId val="66380160"/>
        <c:scaling>
          <c:orientation val="minMax"/>
          <c:max val="10"/>
          <c:min val="2"/>
        </c:scaling>
        <c:axPos val="l"/>
        <c:majorGridlines/>
        <c:numFmt formatCode="General" sourceLinked="1"/>
        <c:tickLblPos val="nextTo"/>
        <c:crossAx val="66361984"/>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7D3C26-B6D7-4AD2-A371-87194E8C809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060288D6-2730-4BDA-B243-138E18E7BFCA}">
      <dgm:prSet phldrT="[Text]" custT="1"/>
      <dgm:spPr/>
      <dgm:t>
        <a:bodyPr/>
        <a:lstStyle/>
        <a:p>
          <a:r>
            <a:rPr lang="en-US" sz="2000" dirty="0" smtClean="0"/>
            <a:t>Initial Thought Selection</a:t>
          </a:r>
          <a:endParaRPr lang="en-US" sz="2000" dirty="0"/>
        </a:p>
      </dgm:t>
    </dgm:pt>
    <dgm:pt modelId="{51048F32-793C-4FE2-857E-D5692FC25941}" type="parTrans" cxnId="{A35E28CB-4D16-40C0-933A-A0B13C40E143}">
      <dgm:prSet/>
      <dgm:spPr/>
      <dgm:t>
        <a:bodyPr/>
        <a:lstStyle/>
        <a:p>
          <a:endParaRPr lang="en-US"/>
        </a:p>
      </dgm:t>
    </dgm:pt>
    <dgm:pt modelId="{0D38FD33-508F-49F2-84FD-AA6E8AB9B024}" type="sibTrans" cxnId="{A35E28CB-4D16-40C0-933A-A0B13C40E143}">
      <dgm:prSet/>
      <dgm:spPr/>
      <dgm:t>
        <a:bodyPr/>
        <a:lstStyle/>
        <a:p>
          <a:endParaRPr lang="en-US"/>
        </a:p>
      </dgm:t>
    </dgm:pt>
    <dgm:pt modelId="{A8B3F7DD-157D-4F0C-86BF-A57E83B51C12}">
      <dgm:prSet phldrT="[Text]" custT="1"/>
      <dgm:spPr/>
      <dgm:t>
        <a:bodyPr/>
        <a:lstStyle/>
        <a:p>
          <a:r>
            <a:rPr lang="en-US" sz="2000" dirty="0" smtClean="0"/>
            <a:t>Pick a thought that is repeated, distressing, believable (at least moderate severity)</a:t>
          </a:r>
          <a:endParaRPr lang="en-US" sz="2000" dirty="0">
            <a:solidFill>
              <a:srgbClr val="00B050"/>
            </a:solidFill>
          </a:endParaRPr>
        </a:p>
      </dgm:t>
    </dgm:pt>
    <dgm:pt modelId="{89F27D37-C15A-460A-B025-2C709F40572E}" type="parTrans" cxnId="{359EFFC9-CEB2-4FCC-8C58-FCE011396EFC}">
      <dgm:prSet/>
      <dgm:spPr/>
      <dgm:t>
        <a:bodyPr/>
        <a:lstStyle/>
        <a:p>
          <a:endParaRPr lang="en-US"/>
        </a:p>
      </dgm:t>
    </dgm:pt>
    <dgm:pt modelId="{7F4E03ED-2226-454A-8E92-E7C3D388C6A9}" type="sibTrans" cxnId="{359EFFC9-CEB2-4FCC-8C58-FCE011396EFC}">
      <dgm:prSet/>
      <dgm:spPr/>
      <dgm:t>
        <a:bodyPr/>
        <a:lstStyle/>
        <a:p>
          <a:endParaRPr lang="en-US"/>
        </a:p>
      </dgm:t>
    </dgm:pt>
    <dgm:pt modelId="{512F5510-C296-4D1B-B007-BE644350BE0E}">
      <dgm:prSet phldrT="[Text]" custT="1"/>
      <dgm:spPr/>
      <dgm:t>
        <a:bodyPr/>
        <a:lstStyle/>
        <a:p>
          <a:r>
            <a:rPr lang="en-US" sz="2000" dirty="0" smtClean="0">
              <a:solidFill>
                <a:schemeClr val="tx1"/>
              </a:solidFill>
            </a:rPr>
            <a:t>Randomly</a:t>
          </a:r>
          <a:r>
            <a:rPr lang="en-US" sz="2000" dirty="0" smtClean="0">
              <a:solidFill>
                <a:srgbClr val="FFFF00"/>
              </a:solidFill>
            </a:rPr>
            <a:t> </a:t>
          </a:r>
          <a:r>
            <a:rPr lang="en-US" sz="2000" dirty="0" smtClean="0"/>
            <a:t>Assigned to:</a:t>
          </a:r>
          <a:endParaRPr lang="en-US" sz="2000" dirty="0"/>
        </a:p>
      </dgm:t>
    </dgm:pt>
    <dgm:pt modelId="{5DA80F14-CEF3-41E2-9553-10D4E5F0BD0C}" type="parTrans" cxnId="{80419176-D5F5-4F3A-A2DE-D83B2DBBCE89}">
      <dgm:prSet/>
      <dgm:spPr/>
      <dgm:t>
        <a:bodyPr/>
        <a:lstStyle/>
        <a:p>
          <a:endParaRPr lang="en-US"/>
        </a:p>
      </dgm:t>
    </dgm:pt>
    <dgm:pt modelId="{5F34FB24-592A-4B48-BDA0-9F8DC3E6D997}" type="sibTrans" cxnId="{80419176-D5F5-4F3A-A2DE-D83B2DBBCE89}">
      <dgm:prSet/>
      <dgm:spPr/>
      <dgm:t>
        <a:bodyPr/>
        <a:lstStyle/>
        <a:p>
          <a:endParaRPr lang="en-US"/>
        </a:p>
      </dgm:t>
    </dgm:pt>
    <dgm:pt modelId="{303245C5-2F92-4BF2-A9F3-5CC296733419}">
      <dgm:prSet phldrT="[Text]" custT="1"/>
      <dgm:spPr/>
      <dgm:t>
        <a:bodyPr/>
        <a:lstStyle/>
        <a:p>
          <a:r>
            <a:rPr lang="en-US" sz="2000" dirty="0" smtClean="0"/>
            <a:t>Standard Cognitive </a:t>
          </a:r>
          <a:r>
            <a:rPr lang="en-US" sz="2000" dirty="0" err="1" smtClean="0"/>
            <a:t>Defusion</a:t>
          </a:r>
          <a:endParaRPr lang="en-US" sz="2000" dirty="0"/>
        </a:p>
      </dgm:t>
    </dgm:pt>
    <dgm:pt modelId="{EBFE88F7-CE40-495E-9274-7B4B2FF34E16}" type="parTrans" cxnId="{7147DB03-873A-4AC2-B6AA-F30CEA196BF3}">
      <dgm:prSet/>
      <dgm:spPr/>
      <dgm:t>
        <a:bodyPr/>
        <a:lstStyle/>
        <a:p>
          <a:endParaRPr lang="en-US"/>
        </a:p>
      </dgm:t>
    </dgm:pt>
    <dgm:pt modelId="{63F09BC9-8781-49D2-9F6D-81332542B7F6}" type="sibTrans" cxnId="{7147DB03-873A-4AC2-B6AA-F30CEA196BF3}">
      <dgm:prSet/>
      <dgm:spPr/>
      <dgm:t>
        <a:bodyPr/>
        <a:lstStyle/>
        <a:p>
          <a:endParaRPr lang="en-US"/>
        </a:p>
      </dgm:t>
    </dgm:pt>
    <dgm:pt modelId="{DFCDB33A-5205-48F6-BF1A-056E47EE6D95}">
      <dgm:prSet phldrT="[Text]" custT="1"/>
      <dgm:spPr/>
      <dgm:t>
        <a:bodyPr/>
        <a:lstStyle/>
        <a:p>
          <a:r>
            <a:rPr lang="en-US" sz="2000" dirty="0" smtClean="0"/>
            <a:t>Enhanced Cognitive </a:t>
          </a:r>
          <a:r>
            <a:rPr lang="en-US" sz="2000" dirty="0" err="1" smtClean="0"/>
            <a:t>Defusion</a:t>
          </a:r>
          <a:endParaRPr lang="en-US" sz="2000" dirty="0"/>
        </a:p>
      </dgm:t>
    </dgm:pt>
    <dgm:pt modelId="{966C4DB9-4D1C-4AF6-B69E-104604BAB93C}" type="parTrans" cxnId="{BA85759B-9F32-4438-95E3-DA51500572ED}">
      <dgm:prSet/>
      <dgm:spPr/>
      <dgm:t>
        <a:bodyPr/>
        <a:lstStyle/>
        <a:p>
          <a:endParaRPr lang="en-US"/>
        </a:p>
      </dgm:t>
    </dgm:pt>
    <dgm:pt modelId="{E577C45D-1726-4A6D-9417-4CFA527BA69A}" type="sibTrans" cxnId="{BA85759B-9F32-4438-95E3-DA51500572ED}">
      <dgm:prSet/>
      <dgm:spPr/>
      <dgm:t>
        <a:bodyPr/>
        <a:lstStyle/>
        <a:p>
          <a:endParaRPr lang="en-US"/>
        </a:p>
      </dgm:t>
    </dgm:pt>
    <dgm:pt modelId="{05D4270D-8E71-4E21-990F-0DDF54C84A93}">
      <dgm:prSet phldrT="[Text]" custT="1"/>
      <dgm:spPr/>
      <dgm:t>
        <a:bodyPr/>
        <a:lstStyle/>
        <a:p>
          <a:r>
            <a:rPr lang="en-US" sz="2000" dirty="0" smtClean="0"/>
            <a:t>Thought Distraction</a:t>
          </a:r>
          <a:endParaRPr lang="en-US" sz="2000" dirty="0"/>
        </a:p>
      </dgm:t>
    </dgm:pt>
    <dgm:pt modelId="{B6EF92EF-20F0-4EFB-B042-EBB501C6FF71}" type="parTrans" cxnId="{C0200CEC-C3F0-49AC-BC04-2E7B7451101B}">
      <dgm:prSet/>
      <dgm:spPr/>
      <dgm:t>
        <a:bodyPr/>
        <a:lstStyle/>
        <a:p>
          <a:endParaRPr lang="en-US"/>
        </a:p>
      </dgm:t>
    </dgm:pt>
    <dgm:pt modelId="{09BB4E1E-1475-435B-AB40-C853E42B1E35}" type="sibTrans" cxnId="{C0200CEC-C3F0-49AC-BC04-2E7B7451101B}">
      <dgm:prSet/>
      <dgm:spPr/>
      <dgm:t>
        <a:bodyPr/>
        <a:lstStyle/>
        <a:p>
          <a:endParaRPr lang="en-US"/>
        </a:p>
      </dgm:t>
    </dgm:pt>
    <dgm:pt modelId="{6280C77C-9AB1-411B-8F2A-BC8DD65CEE3C}" type="pres">
      <dgm:prSet presAssocID="{0E7D3C26-B6D7-4AD2-A371-87194E8C8096}" presName="linearFlow" presStyleCnt="0">
        <dgm:presLayoutVars>
          <dgm:dir/>
          <dgm:animLvl val="lvl"/>
          <dgm:resizeHandles val="exact"/>
        </dgm:presLayoutVars>
      </dgm:prSet>
      <dgm:spPr/>
      <dgm:t>
        <a:bodyPr/>
        <a:lstStyle/>
        <a:p>
          <a:endParaRPr lang="en-US"/>
        </a:p>
      </dgm:t>
    </dgm:pt>
    <dgm:pt modelId="{6A7A21D9-F2B8-442C-9172-1E9FCC37B97B}" type="pres">
      <dgm:prSet presAssocID="{060288D6-2730-4BDA-B243-138E18E7BFCA}" presName="composite" presStyleCnt="0"/>
      <dgm:spPr/>
    </dgm:pt>
    <dgm:pt modelId="{BEC3DF7B-2129-419F-8440-D7EC221B20F3}" type="pres">
      <dgm:prSet presAssocID="{060288D6-2730-4BDA-B243-138E18E7BFCA}" presName="parTx" presStyleLbl="node1" presStyleIdx="0" presStyleCnt="2">
        <dgm:presLayoutVars>
          <dgm:chMax val="0"/>
          <dgm:chPref val="0"/>
          <dgm:bulletEnabled val="1"/>
        </dgm:presLayoutVars>
      </dgm:prSet>
      <dgm:spPr/>
      <dgm:t>
        <a:bodyPr/>
        <a:lstStyle/>
        <a:p>
          <a:endParaRPr lang="en-US"/>
        </a:p>
      </dgm:t>
    </dgm:pt>
    <dgm:pt modelId="{DC7A86EC-72A1-4F74-B4D8-72FB0815CE78}" type="pres">
      <dgm:prSet presAssocID="{060288D6-2730-4BDA-B243-138E18E7BFCA}" presName="parSh" presStyleLbl="node1" presStyleIdx="0" presStyleCnt="2"/>
      <dgm:spPr/>
      <dgm:t>
        <a:bodyPr/>
        <a:lstStyle/>
        <a:p>
          <a:endParaRPr lang="en-US"/>
        </a:p>
      </dgm:t>
    </dgm:pt>
    <dgm:pt modelId="{7F0C12FC-E2EC-41AE-88BD-FE4FA0982962}" type="pres">
      <dgm:prSet presAssocID="{060288D6-2730-4BDA-B243-138E18E7BFCA}" presName="desTx" presStyleLbl="fgAcc1" presStyleIdx="0" presStyleCnt="2">
        <dgm:presLayoutVars>
          <dgm:bulletEnabled val="1"/>
        </dgm:presLayoutVars>
      </dgm:prSet>
      <dgm:spPr/>
      <dgm:t>
        <a:bodyPr/>
        <a:lstStyle/>
        <a:p>
          <a:endParaRPr lang="en-US"/>
        </a:p>
      </dgm:t>
    </dgm:pt>
    <dgm:pt modelId="{F398D088-7ADE-45E0-AE28-AC067D362099}" type="pres">
      <dgm:prSet presAssocID="{0D38FD33-508F-49F2-84FD-AA6E8AB9B024}" presName="sibTrans" presStyleLbl="sibTrans2D1" presStyleIdx="0" presStyleCnt="1"/>
      <dgm:spPr/>
      <dgm:t>
        <a:bodyPr/>
        <a:lstStyle/>
        <a:p>
          <a:endParaRPr lang="en-US"/>
        </a:p>
      </dgm:t>
    </dgm:pt>
    <dgm:pt modelId="{95777CFC-BCBC-42B5-A2B5-DD9FFFE2B4D1}" type="pres">
      <dgm:prSet presAssocID="{0D38FD33-508F-49F2-84FD-AA6E8AB9B024}" presName="connTx" presStyleLbl="sibTrans2D1" presStyleIdx="0" presStyleCnt="1"/>
      <dgm:spPr/>
      <dgm:t>
        <a:bodyPr/>
        <a:lstStyle/>
        <a:p>
          <a:endParaRPr lang="en-US"/>
        </a:p>
      </dgm:t>
    </dgm:pt>
    <dgm:pt modelId="{51AC16AA-FBBD-4616-8E7D-5A3C285B50A2}" type="pres">
      <dgm:prSet presAssocID="{512F5510-C296-4D1B-B007-BE644350BE0E}" presName="composite" presStyleCnt="0"/>
      <dgm:spPr/>
    </dgm:pt>
    <dgm:pt modelId="{5472231C-5684-415D-9518-74DBE8B51376}" type="pres">
      <dgm:prSet presAssocID="{512F5510-C296-4D1B-B007-BE644350BE0E}" presName="parTx" presStyleLbl="node1" presStyleIdx="0" presStyleCnt="2">
        <dgm:presLayoutVars>
          <dgm:chMax val="0"/>
          <dgm:chPref val="0"/>
          <dgm:bulletEnabled val="1"/>
        </dgm:presLayoutVars>
      </dgm:prSet>
      <dgm:spPr/>
      <dgm:t>
        <a:bodyPr/>
        <a:lstStyle/>
        <a:p>
          <a:endParaRPr lang="en-US"/>
        </a:p>
      </dgm:t>
    </dgm:pt>
    <dgm:pt modelId="{4435F06B-8ED4-4F41-B7BC-1BBEBAD1DF41}" type="pres">
      <dgm:prSet presAssocID="{512F5510-C296-4D1B-B007-BE644350BE0E}" presName="parSh" presStyleLbl="node1" presStyleIdx="1" presStyleCnt="2"/>
      <dgm:spPr/>
      <dgm:t>
        <a:bodyPr/>
        <a:lstStyle/>
        <a:p>
          <a:endParaRPr lang="en-US"/>
        </a:p>
      </dgm:t>
    </dgm:pt>
    <dgm:pt modelId="{B5BB7BFB-B0EF-4D75-A746-466632540A09}" type="pres">
      <dgm:prSet presAssocID="{512F5510-C296-4D1B-B007-BE644350BE0E}" presName="desTx" presStyleLbl="fgAcc1" presStyleIdx="1" presStyleCnt="2" custScaleY="100000" custLinFactNeighborX="1219" custLinFactNeighborY="3332">
        <dgm:presLayoutVars>
          <dgm:bulletEnabled val="1"/>
        </dgm:presLayoutVars>
      </dgm:prSet>
      <dgm:spPr/>
      <dgm:t>
        <a:bodyPr/>
        <a:lstStyle/>
        <a:p>
          <a:endParaRPr lang="en-US"/>
        </a:p>
      </dgm:t>
    </dgm:pt>
  </dgm:ptLst>
  <dgm:cxnLst>
    <dgm:cxn modelId="{4144F0E1-BB60-4999-9200-0D5EB13D8C18}" type="presOf" srcId="{05D4270D-8E71-4E21-990F-0DDF54C84A93}" destId="{B5BB7BFB-B0EF-4D75-A746-466632540A09}" srcOrd="0" destOrd="2" presId="urn:microsoft.com/office/officeart/2005/8/layout/process3"/>
    <dgm:cxn modelId="{FCEC3DCC-7EC2-4A3B-B8E5-90A147C1D3E7}" type="presOf" srcId="{512F5510-C296-4D1B-B007-BE644350BE0E}" destId="{5472231C-5684-415D-9518-74DBE8B51376}" srcOrd="0" destOrd="0" presId="urn:microsoft.com/office/officeart/2005/8/layout/process3"/>
    <dgm:cxn modelId="{359EFFC9-CEB2-4FCC-8C58-FCE011396EFC}" srcId="{060288D6-2730-4BDA-B243-138E18E7BFCA}" destId="{A8B3F7DD-157D-4F0C-86BF-A57E83B51C12}" srcOrd="0" destOrd="0" parTransId="{89F27D37-C15A-460A-B025-2C709F40572E}" sibTransId="{7F4E03ED-2226-454A-8E92-E7C3D388C6A9}"/>
    <dgm:cxn modelId="{7147DB03-873A-4AC2-B6AA-F30CEA196BF3}" srcId="{512F5510-C296-4D1B-B007-BE644350BE0E}" destId="{303245C5-2F92-4BF2-A9F3-5CC296733419}" srcOrd="0" destOrd="0" parTransId="{EBFE88F7-CE40-495E-9274-7B4B2FF34E16}" sibTransId="{63F09BC9-8781-49D2-9F6D-81332542B7F6}"/>
    <dgm:cxn modelId="{A35E28CB-4D16-40C0-933A-A0B13C40E143}" srcId="{0E7D3C26-B6D7-4AD2-A371-87194E8C8096}" destId="{060288D6-2730-4BDA-B243-138E18E7BFCA}" srcOrd="0" destOrd="0" parTransId="{51048F32-793C-4FE2-857E-D5692FC25941}" sibTransId="{0D38FD33-508F-49F2-84FD-AA6E8AB9B024}"/>
    <dgm:cxn modelId="{A97CE240-C5E9-4A82-AA48-0629A0A765D2}" type="presOf" srcId="{303245C5-2F92-4BF2-A9F3-5CC296733419}" destId="{B5BB7BFB-B0EF-4D75-A746-466632540A09}" srcOrd="0" destOrd="0" presId="urn:microsoft.com/office/officeart/2005/8/layout/process3"/>
    <dgm:cxn modelId="{C9B97622-F2EA-4BC3-B95E-329EFA2D9CC8}" type="presOf" srcId="{0D38FD33-508F-49F2-84FD-AA6E8AB9B024}" destId="{95777CFC-BCBC-42B5-A2B5-DD9FFFE2B4D1}" srcOrd="1" destOrd="0" presId="urn:microsoft.com/office/officeart/2005/8/layout/process3"/>
    <dgm:cxn modelId="{26DDC2E2-BE76-49EB-852B-31C64E7D7EAC}" type="presOf" srcId="{DFCDB33A-5205-48F6-BF1A-056E47EE6D95}" destId="{B5BB7BFB-B0EF-4D75-A746-466632540A09}" srcOrd="0" destOrd="1" presId="urn:microsoft.com/office/officeart/2005/8/layout/process3"/>
    <dgm:cxn modelId="{83CE1B0B-98CC-433E-A88A-28B019EDA5EF}" type="presOf" srcId="{A8B3F7DD-157D-4F0C-86BF-A57E83B51C12}" destId="{7F0C12FC-E2EC-41AE-88BD-FE4FA0982962}" srcOrd="0" destOrd="0" presId="urn:microsoft.com/office/officeart/2005/8/layout/process3"/>
    <dgm:cxn modelId="{BA85759B-9F32-4438-95E3-DA51500572ED}" srcId="{512F5510-C296-4D1B-B007-BE644350BE0E}" destId="{DFCDB33A-5205-48F6-BF1A-056E47EE6D95}" srcOrd="1" destOrd="0" parTransId="{966C4DB9-4D1C-4AF6-B69E-104604BAB93C}" sibTransId="{E577C45D-1726-4A6D-9417-4CFA527BA69A}"/>
    <dgm:cxn modelId="{FEF53930-B41F-4FC7-ABF3-9FCD878B6B31}" type="presOf" srcId="{0E7D3C26-B6D7-4AD2-A371-87194E8C8096}" destId="{6280C77C-9AB1-411B-8F2A-BC8DD65CEE3C}" srcOrd="0" destOrd="0" presId="urn:microsoft.com/office/officeart/2005/8/layout/process3"/>
    <dgm:cxn modelId="{88C214C2-29AD-4F0F-A62B-BCB1F7CDB693}" type="presOf" srcId="{512F5510-C296-4D1B-B007-BE644350BE0E}" destId="{4435F06B-8ED4-4F41-B7BC-1BBEBAD1DF41}" srcOrd="1" destOrd="0" presId="urn:microsoft.com/office/officeart/2005/8/layout/process3"/>
    <dgm:cxn modelId="{39F131FD-9399-4133-955D-127FFE0AA66E}" type="presOf" srcId="{060288D6-2730-4BDA-B243-138E18E7BFCA}" destId="{DC7A86EC-72A1-4F74-B4D8-72FB0815CE78}" srcOrd="1" destOrd="0" presId="urn:microsoft.com/office/officeart/2005/8/layout/process3"/>
    <dgm:cxn modelId="{C0200CEC-C3F0-49AC-BC04-2E7B7451101B}" srcId="{512F5510-C296-4D1B-B007-BE644350BE0E}" destId="{05D4270D-8E71-4E21-990F-0DDF54C84A93}" srcOrd="2" destOrd="0" parTransId="{B6EF92EF-20F0-4EFB-B042-EBB501C6FF71}" sibTransId="{09BB4E1E-1475-435B-AB40-C853E42B1E35}"/>
    <dgm:cxn modelId="{80419176-D5F5-4F3A-A2DE-D83B2DBBCE89}" srcId="{0E7D3C26-B6D7-4AD2-A371-87194E8C8096}" destId="{512F5510-C296-4D1B-B007-BE644350BE0E}" srcOrd="1" destOrd="0" parTransId="{5DA80F14-CEF3-41E2-9553-10D4E5F0BD0C}" sibTransId="{5F34FB24-592A-4B48-BDA0-9F8DC3E6D997}"/>
    <dgm:cxn modelId="{6FC74904-0F03-46C6-88D6-A64B25132A86}" type="presOf" srcId="{0D38FD33-508F-49F2-84FD-AA6E8AB9B024}" destId="{F398D088-7ADE-45E0-AE28-AC067D362099}" srcOrd="0" destOrd="0" presId="urn:microsoft.com/office/officeart/2005/8/layout/process3"/>
    <dgm:cxn modelId="{6688FE86-4F71-4F92-AF5C-A3B792827704}" type="presOf" srcId="{060288D6-2730-4BDA-B243-138E18E7BFCA}" destId="{BEC3DF7B-2129-419F-8440-D7EC221B20F3}" srcOrd="0" destOrd="0" presId="urn:microsoft.com/office/officeart/2005/8/layout/process3"/>
    <dgm:cxn modelId="{31116AC9-8962-424A-8F1D-35E3FE15604D}" type="presParOf" srcId="{6280C77C-9AB1-411B-8F2A-BC8DD65CEE3C}" destId="{6A7A21D9-F2B8-442C-9172-1E9FCC37B97B}" srcOrd="0" destOrd="0" presId="urn:microsoft.com/office/officeart/2005/8/layout/process3"/>
    <dgm:cxn modelId="{FB114A3F-EE88-4123-8E63-804381BE0276}" type="presParOf" srcId="{6A7A21D9-F2B8-442C-9172-1E9FCC37B97B}" destId="{BEC3DF7B-2129-419F-8440-D7EC221B20F3}" srcOrd="0" destOrd="0" presId="urn:microsoft.com/office/officeart/2005/8/layout/process3"/>
    <dgm:cxn modelId="{A916572E-EB66-4744-A883-072A30D5281C}" type="presParOf" srcId="{6A7A21D9-F2B8-442C-9172-1E9FCC37B97B}" destId="{DC7A86EC-72A1-4F74-B4D8-72FB0815CE78}" srcOrd="1" destOrd="0" presId="urn:microsoft.com/office/officeart/2005/8/layout/process3"/>
    <dgm:cxn modelId="{43F3B916-C544-4887-A841-B6A643824705}" type="presParOf" srcId="{6A7A21D9-F2B8-442C-9172-1E9FCC37B97B}" destId="{7F0C12FC-E2EC-41AE-88BD-FE4FA0982962}" srcOrd="2" destOrd="0" presId="urn:microsoft.com/office/officeart/2005/8/layout/process3"/>
    <dgm:cxn modelId="{D193544D-0B38-41D3-A546-EFAE58FB4A80}" type="presParOf" srcId="{6280C77C-9AB1-411B-8F2A-BC8DD65CEE3C}" destId="{F398D088-7ADE-45E0-AE28-AC067D362099}" srcOrd="1" destOrd="0" presId="urn:microsoft.com/office/officeart/2005/8/layout/process3"/>
    <dgm:cxn modelId="{FED6C016-2B15-417C-86CC-34594D0A2B8A}" type="presParOf" srcId="{F398D088-7ADE-45E0-AE28-AC067D362099}" destId="{95777CFC-BCBC-42B5-A2B5-DD9FFFE2B4D1}" srcOrd="0" destOrd="0" presId="urn:microsoft.com/office/officeart/2005/8/layout/process3"/>
    <dgm:cxn modelId="{A3ACDA4D-B75A-4920-A8C6-F09D264BD0DA}" type="presParOf" srcId="{6280C77C-9AB1-411B-8F2A-BC8DD65CEE3C}" destId="{51AC16AA-FBBD-4616-8E7D-5A3C285B50A2}" srcOrd="2" destOrd="0" presId="urn:microsoft.com/office/officeart/2005/8/layout/process3"/>
    <dgm:cxn modelId="{D69586E1-67A1-4F96-8404-81C4C8CD5FB3}" type="presParOf" srcId="{51AC16AA-FBBD-4616-8E7D-5A3C285B50A2}" destId="{5472231C-5684-415D-9518-74DBE8B51376}" srcOrd="0" destOrd="0" presId="urn:microsoft.com/office/officeart/2005/8/layout/process3"/>
    <dgm:cxn modelId="{C1DBC9FD-BFC9-4071-9FE7-0293B5044E4C}" type="presParOf" srcId="{51AC16AA-FBBD-4616-8E7D-5A3C285B50A2}" destId="{4435F06B-8ED4-4F41-B7BC-1BBEBAD1DF41}" srcOrd="1" destOrd="0" presId="urn:microsoft.com/office/officeart/2005/8/layout/process3"/>
    <dgm:cxn modelId="{E0A48532-55EA-4D5D-B6FC-87ED54F379FC}" type="presParOf" srcId="{51AC16AA-FBBD-4616-8E7D-5A3C285B50A2}" destId="{B5BB7BFB-B0EF-4D75-A746-466632540A09}"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7A86EC-72A1-4F74-B4D8-72FB0815CE78}">
      <dsp:nvSpPr>
        <dsp:cNvPr id="0" name=""/>
        <dsp:cNvSpPr/>
      </dsp:nvSpPr>
      <dsp:spPr>
        <a:xfrm>
          <a:off x="3438" y="128382"/>
          <a:ext cx="2952087" cy="2808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US" sz="2000" kern="1200" dirty="0" smtClean="0"/>
            <a:t>Initial Thought Selection</a:t>
          </a:r>
          <a:endParaRPr lang="en-US" sz="2000" kern="1200" dirty="0"/>
        </a:p>
      </dsp:txBody>
      <dsp:txXfrm>
        <a:off x="3438" y="128382"/>
        <a:ext cx="2952087" cy="1180834"/>
      </dsp:txXfrm>
    </dsp:sp>
    <dsp:sp modelId="{7F0C12FC-E2EC-41AE-88BD-FE4FA0982962}">
      <dsp:nvSpPr>
        <dsp:cNvPr id="0" name=""/>
        <dsp:cNvSpPr/>
      </dsp:nvSpPr>
      <dsp:spPr>
        <a:xfrm>
          <a:off x="608083" y="1309217"/>
          <a:ext cx="2952087" cy="3744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Pick a thought that is repeated, distressing, believable (at least moderate severity)</a:t>
          </a:r>
          <a:endParaRPr lang="en-US" sz="2000" kern="1200" dirty="0">
            <a:solidFill>
              <a:srgbClr val="00B050"/>
            </a:solidFill>
          </a:endParaRPr>
        </a:p>
      </dsp:txBody>
      <dsp:txXfrm>
        <a:off x="608083" y="1309217"/>
        <a:ext cx="2952087" cy="3744000"/>
      </dsp:txXfrm>
    </dsp:sp>
    <dsp:sp modelId="{F398D088-7ADE-45E0-AE28-AC067D362099}">
      <dsp:nvSpPr>
        <dsp:cNvPr id="0" name=""/>
        <dsp:cNvSpPr/>
      </dsp:nvSpPr>
      <dsp:spPr>
        <a:xfrm>
          <a:off x="3403052" y="351307"/>
          <a:ext cx="948754" cy="734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endParaRPr lang="en-US" sz="3300" kern="1200"/>
        </a:p>
      </dsp:txBody>
      <dsp:txXfrm>
        <a:off x="3403052" y="351307"/>
        <a:ext cx="948754" cy="734984"/>
      </dsp:txXfrm>
    </dsp:sp>
    <dsp:sp modelId="{4435F06B-8ED4-4F41-B7BC-1BBEBAD1DF41}">
      <dsp:nvSpPr>
        <dsp:cNvPr id="0" name=""/>
        <dsp:cNvSpPr/>
      </dsp:nvSpPr>
      <dsp:spPr>
        <a:xfrm>
          <a:off x="4745629" y="128382"/>
          <a:ext cx="2952087" cy="2808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tx1"/>
              </a:solidFill>
            </a:rPr>
            <a:t>Randomly</a:t>
          </a:r>
          <a:r>
            <a:rPr lang="en-US" sz="2000" kern="1200" dirty="0" smtClean="0">
              <a:solidFill>
                <a:srgbClr val="FFFF00"/>
              </a:solidFill>
            </a:rPr>
            <a:t> </a:t>
          </a:r>
          <a:r>
            <a:rPr lang="en-US" sz="2000" kern="1200" dirty="0" smtClean="0"/>
            <a:t>Assigned to:</a:t>
          </a:r>
          <a:endParaRPr lang="en-US" sz="2000" kern="1200" dirty="0"/>
        </a:p>
      </dsp:txBody>
      <dsp:txXfrm>
        <a:off x="4745629" y="128382"/>
        <a:ext cx="2952087" cy="1180834"/>
      </dsp:txXfrm>
    </dsp:sp>
    <dsp:sp modelId="{B5BB7BFB-B0EF-4D75-A746-466632540A09}">
      <dsp:nvSpPr>
        <dsp:cNvPr id="0" name=""/>
        <dsp:cNvSpPr/>
      </dsp:nvSpPr>
      <dsp:spPr>
        <a:xfrm>
          <a:off x="5353712" y="1433967"/>
          <a:ext cx="2952087" cy="3744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Standard Cognitive </a:t>
          </a:r>
          <a:r>
            <a:rPr lang="en-US" sz="2000" kern="1200" dirty="0" err="1" smtClean="0"/>
            <a:t>Defusion</a:t>
          </a:r>
          <a:endParaRPr lang="en-US" sz="2000" kern="1200" dirty="0"/>
        </a:p>
        <a:p>
          <a:pPr marL="228600" lvl="1" indent="-228600" algn="l" defTabSz="889000">
            <a:lnSpc>
              <a:spcPct val="90000"/>
            </a:lnSpc>
            <a:spcBef>
              <a:spcPct val="0"/>
            </a:spcBef>
            <a:spcAft>
              <a:spcPct val="15000"/>
            </a:spcAft>
            <a:buChar char="••"/>
          </a:pPr>
          <a:r>
            <a:rPr lang="en-US" sz="2000" kern="1200" dirty="0" smtClean="0"/>
            <a:t>Enhanced Cognitive </a:t>
          </a:r>
          <a:r>
            <a:rPr lang="en-US" sz="2000" kern="1200" dirty="0" err="1" smtClean="0"/>
            <a:t>Defusion</a:t>
          </a:r>
          <a:endParaRPr lang="en-US" sz="2000" kern="1200" dirty="0"/>
        </a:p>
        <a:p>
          <a:pPr marL="228600" lvl="1" indent="-228600" algn="l" defTabSz="889000">
            <a:lnSpc>
              <a:spcPct val="90000"/>
            </a:lnSpc>
            <a:spcBef>
              <a:spcPct val="0"/>
            </a:spcBef>
            <a:spcAft>
              <a:spcPct val="15000"/>
            </a:spcAft>
            <a:buChar char="••"/>
          </a:pPr>
          <a:r>
            <a:rPr lang="en-US" sz="2000" kern="1200" dirty="0" smtClean="0"/>
            <a:t>Thought Distraction</a:t>
          </a:r>
          <a:endParaRPr lang="en-US" sz="2000" kern="1200" dirty="0"/>
        </a:p>
      </dsp:txBody>
      <dsp:txXfrm>
        <a:off x="5353712" y="1433967"/>
        <a:ext cx="2952087" cy="37440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624F6F0-9615-48E5-9965-0AE8FA6CF99D}" type="slidenum">
              <a:rPr lang="en-US"/>
              <a:pPr/>
              <a:t>‹#›</a:t>
            </a:fld>
            <a:endParaRPr lang="en-US"/>
          </a:p>
        </p:txBody>
      </p:sp>
    </p:spTree>
    <p:extLst>
      <p:ext uri="{BB962C8B-B14F-4D97-AF65-F5344CB8AC3E}">
        <p14:creationId xmlns:p14="http://schemas.microsoft.com/office/powerpoint/2010/main" xmlns="" val="5435012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a:t>
            </a:r>
            <a:r>
              <a:rPr lang="en-US" baseline="0" dirty="0" smtClean="0"/>
              <a:t> it is important to test the efficacy of larger treatment packages, many of them are complex and include multiple components, making it difficult to determine which components are actively contributing to change. Therefore, researchers recently have emphasized isolating and testing these components separately, to build a better understanding of these processes and further inform treatment development.</a:t>
            </a:r>
          </a:p>
          <a:p>
            <a:endParaRPr lang="en-US" baseline="0" dirty="0" smtClean="0"/>
          </a:p>
          <a:p>
            <a:r>
              <a:rPr lang="en-US" baseline="0" dirty="0" smtClean="0"/>
              <a:t>A recent meta-analysis on ACT components found that </a:t>
            </a:r>
            <a:r>
              <a:rPr lang="en-US" baseline="0" dirty="0" err="1" smtClean="0"/>
              <a:t>defusion</a:t>
            </a:r>
            <a:r>
              <a:rPr lang="en-US" baseline="0" dirty="0" smtClean="0"/>
              <a:t> showed large effect size differences with inactive conditions, suggesting that this component is worthy of further investigation</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18FC122A-6DA1-4C03-A980-C30EC5F1BB8B}" type="slidenum">
              <a:rPr lang="en-US"/>
              <a:pPr/>
              <a:t>12</a:t>
            </a:fld>
            <a:endParaRPr lang="en-US" dirty="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smtClean="0"/>
              <a:t>Participants in the distraction condition received a rational for distraction based on the emotion</a:t>
            </a:r>
            <a:r>
              <a:rPr lang="en-US" baseline="0" dirty="0" smtClean="0"/>
              <a:t> regulation literature and Dr. Masuda’s prior studies. They then were trained on distraction with the word milk, and conducted two trials of distracting from their self-relevant word. </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B8CD813-1770-45DD-9C76-2FFCCC600E70}" type="slidenum">
              <a:rPr lang="en-US"/>
              <a:pPr/>
              <a:t>13</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dirty="0" smtClean="0"/>
              <a:t>The majority of the sample</a:t>
            </a:r>
            <a:r>
              <a:rPr lang="en-US" baseline="0" dirty="0" smtClean="0"/>
              <a:t> was female and Caucasian, with a third being unemployed or on disability.  In the current analyses, the 66 participants in the 2 </a:t>
            </a:r>
            <a:r>
              <a:rPr lang="en-US" baseline="0" dirty="0" err="1" smtClean="0"/>
              <a:t>defusion</a:t>
            </a:r>
            <a:r>
              <a:rPr lang="en-US" baseline="0" dirty="0" smtClean="0"/>
              <a:t> conditions were combined; 34 participants were assigned to the distraction condition.</a:t>
            </a:r>
            <a:endParaRPr lang="en-US" dirty="0" smtClean="0"/>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primary analyses,</a:t>
            </a:r>
            <a:r>
              <a:rPr lang="en-US" baseline="0" dirty="0" smtClean="0"/>
              <a:t> our first hypothesis was that </a:t>
            </a:r>
            <a:r>
              <a:rPr lang="en-US" baseline="0" dirty="0" err="1" smtClean="0"/>
              <a:t>defusion</a:t>
            </a:r>
            <a:r>
              <a:rPr lang="en-US" baseline="0" dirty="0" smtClean="0"/>
              <a:t> would result in lower thought distress and believability compared to the distraction condition.  </a:t>
            </a:r>
            <a:r>
              <a:rPr lang="en-US" baseline="0" dirty="0" smtClean="0"/>
              <a:t>Next, we </a:t>
            </a:r>
            <a:r>
              <a:rPr lang="en-US" baseline="0" dirty="0" smtClean="0"/>
              <a:t>present preliminary findings mainly by examining differences in effect size within and between conditions for the </a:t>
            </a:r>
            <a:r>
              <a:rPr lang="en-US" baseline="0" dirty="0" err="1" smtClean="0"/>
              <a:t>defusion</a:t>
            </a:r>
            <a:r>
              <a:rPr lang="en-US" baseline="0" dirty="0" smtClean="0"/>
              <a:t> vs distraction tasks.</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thought distress, you can see that participants</a:t>
            </a:r>
            <a:r>
              <a:rPr lang="en-US" baseline="0" dirty="0" smtClean="0"/>
              <a:t> in the </a:t>
            </a:r>
            <a:r>
              <a:rPr lang="en-US" baseline="0" dirty="0" err="1" smtClean="0"/>
              <a:t>defusion</a:t>
            </a:r>
            <a:r>
              <a:rPr lang="en-US" baseline="0" dirty="0" smtClean="0"/>
              <a:t> conditions reported somewhat lower thought distress by Task 2 compared to the distraction participants.</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the same was also true for ratings of thought believability</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examining within-group</a:t>
            </a:r>
            <a:r>
              <a:rPr lang="en-US" baseline="0" dirty="0" smtClean="0"/>
              <a:t> effect sizes, both groups showed large effect size change over time from baseline to task 1 and baseline to task 2.  However, these effect sizes were somewhat larger for the </a:t>
            </a:r>
            <a:r>
              <a:rPr lang="en-US" baseline="0" dirty="0" err="1" smtClean="0"/>
              <a:t>defusion</a:t>
            </a:r>
            <a:r>
              <a:rPr lang="en-US" baseline="0" dirty="0" smtClean="0"/>
              <a:t> condition for both thought distress and believability.</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 size</a:t>
            </a:r>
            <a:r>
              <a:rPr lang="en-US" baseline="0" dirty="0" smtClean="0"/>
              <a:t> differences</a:t>
            </a:r>
            <a:r>
              <a:rPr lang="en-US" dirty="0" smtClean="0"/>
              <a:t> between </a:t>
            </a:r>
            <a:r>
              <a:rPr lang="en-US" dirty="0" err="1" smtClean="0"/>
              <a:t>defusion</a:t>
            </a:r>
            <a:r>
              <a:rPr lang="en-US" dirty="0" smtClean="0"/>
              <a:t> and distraction conditions at</a:t>
            </a:r>
            <a:r>
              <a:rPr lang="en-US" baseline="0" dirty="0" smtClean="0"/>
              <a:t> Task 1 and Task 2 were small in magnitude and favored the </a:t>
            </a:r>
            <a:r>
              <a:rPr lang="en-US" baseline="0" dirty="0" err="1" smtClean="0"/>
              <a:t>defusion</a:t>
            </a:r>
            <a:r>
              <a:rPr lang="en-US" baseline="0" dirty="0" smtClean="0"/>
              <a:t> conditions.  The largest effect size difference was on thought believability at Task 1, with the </a:t>
            </a:r>
            <a:r>
              <a:rPr lang="en-US" baseline="0" dirty="0" err="1" smtClean="0"/>
              <a:t>defusion</a:t>
            </a:r>
            <a:r>
              <a:rPr lang="en-US" baseline="0" dirty="0" smtClean="0"/>
              <a:t> condition reporting lower believability compared to the distraction condition.</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second hypothesis</a:t>
            </a:r>
            <a:r>
              <a:rPr lang="en-US" baseline="0" dirty="0" smtClean="0"/>
              <a:t> was that baseline psychological flexibility would moderate the effects of condition on distress and believability.  To begin to look at this, we examined whether baseline levels of psychological flexibility would be associated with change in distress and believability over time. We found that in the distraction condition only, higher levels of psychological inflexibility at baseline were associated with less change in distress and believability between Task 1 and Task 2, with medium size correlations.</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Overall, depression severity in the sample was in the moderately</a:t>
            </a:r>
            <a:r>
              <a:rPr lang="en-US" baseline="0" dirty="0" smtClean="0"/>
              <a:t> </a:t>
            </a:r>
            <a:r>
              <a:rPr lang="en-US" baseline="0" dirty="0" smtClean="0"/>
              <a:t>severe range</a:t>
            </a:r>
            <a:r>
              <a:rPr lang="en-US" dirty="0" smtClean="0"/>
              <a:t>,</a:t>
            </a:r>
            <a:r>
              <a:rPr lang="en-US" baseline="0" dirty="0" smtClean="0"/>
              <a:t> </a:t>
            </a:r>
            <a:r>
              <a:rPr lang="en-US" baseline="0" dirty="0" smtClean="0"/>
              <a:t>with</a:t>
            </a:r>
            <a:r>
              <a:rPr lang="en-US" dirty="0" smtClean="0"/>
              <a:t> no difference between</a:t>
            </a:r>
            <a:r>
              <a:rPr lang="en-US" baseline="0" dirty="0" smtClean="0"/>
              <a:t> conditions on baseline depression severity.  In the distraction condition only, the relationship found between higher AAQ scores and change between Task 1 and 2 on distress and believability held when controlling for depression scores in a regression analysis.</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examine the role of psychological flexibility further, we conducted a median split on the AAQ and examined distress and believability at lower and higher levels</a:t>
            </a:r>
            <a:r>
              <a:rPr lang="en-US" baseline="0" dirty="0" smtClean="0"/>
              <a:t> of the AAQ.  There were 43 participants below the median, and 52 at or above the median.</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studies of </a:t>
            </a:r>
            <a:r>
              <a:rPr lang="en-US" dirty="0" err="1" smtClean="0"/>
              <a:t>defusion</a:t>
            </a:r>
            <a:r>
              <a:rPr lang="en-US" dirty="0" smtClean="0"/>
              <a:t> in analogue samples have</a:t>
            </a:r>
            <a:r>
              <a:rPr lang="en-US" baseline="0" dirty="0" smtClean="0"/>
              <a:t> been conducted thus far, utilizing tasks such as vocal repetition or re-statement of thoughts in a defused manner. They have shown that </a:t>
            </a:r>
            <a:r>
              <a:rPr lang="en-US" baseline="0" dirty="0" err="1" smtClean="0"/>
              <a:t>defusion</a:t>
            </a:r>
            <a:r>
              <a:rPr lang="en-US" baseline="0" dirty="0" smtClean="0"/>
              <a:t> resulted in greater decreases in thought distress and believability compared to control conditions such as distraction or cognitive restructuring.</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distraction condition, participants with higher baseline AAQ scores (greater inflexibility) appeared to have less change in</a:t>
            </a:r>
            <a:r>
              <a:rPr lang="en-US" baseline="0" dirty="0" smtClean="0"/>
              <a:t> distress and believability by Task 2 compared to participants with lower AAQ scores.</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in the </a:t>
            </a:r>
            <a:r>
              <a:rPr lang="en-US" dirty="0" err="1" smtClean="0"/>
              <a:t>defusion</a:t>
            </a:r>
            <a:r>
              <a:rPr lang="en-US" dirty="0" smtClean="0"/>
              <a:t> condition, there</a:t>
            </a:r>
            <a:r>
              <a:rPr lang="en-US" baseline="0" dirty="0" smtClean="0"/>
              <a:t> seemed to be no difference between those with lower or higher baseline AAQ scores by Task 2 on thought distress or believability.</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examined within group effect sizes</a:t>
            </a:r>
            <a:r>
              <a:rPr lang="en-US" baseline="0" dirty="0" smtClean="0"/>
              <a:t> by AAQ median split.  Within the distraction condition, participants with higher AAQ scores (greater inflexibility) had lower effect size change on thought distress and believability compared to participants with lower AAQ scores. In contrast, in the </a:t>
            </a:r>
            <a:r>
              <a:rPr lang="en-US" baseline="0" dirty="0" err="1" smtClean="0"/>
              <a:t>defusion</a:t>
            </a:r>
            <a:r>
              <a:rPr lang="en-US" baseline="0" dirty="0" smtClean="0"/>
              <a:t> conditions, effect size changes were more comparable on thought believability and distress regardless of AAQ scores. </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summarize,</a:t>
            </a:r>
            <a:r>
              <a:rPr lang="en-US" baseline="0" dirty="0" smtClean="0"/>
              <a:t> </a:t>
            </a:r>
            <a:r>
              <a:rPr lang="en-US" baseline="0" dirty="0" err="1" smtClean="0"/>
              <a:t>defusion</a:t>
            </a:r>
            <a:r>
              <a:rPr lang="en-US" baseline="0" dirty="0" smtClean="0"/>
              <a:t> resulted in lower thought distress and believability by Task 2 compared to distraction.  Effect size differences between conditions were small for thought distress, and small to medium for thought believability.  </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Furthermore, we found evidence that </a:t>
            </a:r>
            <a:r>
              <a:rPr lang="en-US" baseline="0" dirty="0" smtClean="0"/>
              <a:t>psychological flexibility was a possible moderator of the relationship between condition and thought distress/believability.  More specifically, higher levels of baseline psychological inflexibility were associated with less change in distress and believability while lower levels were associated with more change, but in the distraction condition only.  This relationship held when controlling for baseline depression severity, indicating that this association was not due simply to initial level of distress.  Furthermore, participants in the </a:t>
            </a:r>
            <a:r>
              <a:rPr lang="en-US" baseline="0" dirty="0" err="1" smtClean="0"/>
              <a:t>defusion</a:t>
            </a:r>
            <a:r>
              <a:rPr lang="en-US" baseline="0" dirty="0" smtClean="0"/>
              <a:t> condition showed similar, large improvements in distress and believability regardless of baseline level of psychological flexibility.</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from the current study provide additional evidence that</a:t>
            </a:r>
            <a:r>
              <a:rPr lang="en-US" baseline="0" dirty="0" smtClean="0"/>
              <a:t> </a:t>
            </a:r>
            <a:r>
              <a:rPr lang="en-US" baseline="0" dirty="0" err="1" smtClean="0"/>
              <a:t>defusion</a:t>
            </a:r>
            <a:r>
              <a:rPr lang="en-US" baseline="0" dirty="0" smtClean="0"/>
              <a:t> strategies may be more effective at reducing thought distress and believability compared to distraction strategies.  In addition, </a:t>
            </a:r>
            <a:r>
              <a:rPr lang="en-US" baseline="0" dirty="0" err="1" smtClean="0"/>
              <a:t>defusion</a:t>
            </a:r>
            <a:r>
              <a:rPr lang="en-US" baseline="0" dirty="0" smtClean="0"/>
              <a:t> strategies are effective at doing so regardless of the level of psychological flexibility</a:t>
            </a:r>
          </a:p>
          <a:p>
            <a:endParaRPr lang="en-US" baseline="0" dirty="0" smtClean="0"/>
          </a:p>
          <a:p>
            <a:r>
              <a:rPr lang="en-US" baseline="0" dirty="0" smtClean="0"/>
              <a:t>Results also </a:t>
            </a:r>
            <a:r>
              <a:rPr lang="en-US" baseline="0" dirty="0" smtClean="0"/>
              <a:t>indicate </a:t>
            </a:r>
            <a:r>
              <a:rPr lang="en-US" baseline="0" dirty="0" smtClean="0"/>
              <a:t>that especially for individuals who are depressed and report high levels of psychological inflexibility, distraction strategies may be ineffective. </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these</a:t>
            </a:r>
            <a:r>
              <a:rPr lang="en-US" baseline="0" dirty="0" smtClean="0"/>
              <a:t> effects were found, they may be limited to only short periods of time.  Future studies should continue to examine whether these strategies could have longer-term impacts</a:t>
            </a:r>
          </a:p>
          <a:p>
            <a:endParaRPr lang="en-US" baseline="0" dirty="0" smtClean="0"/>
          </a:p>
          <a:p>
            <a:r>
              <a:rPr lang="en-US" baseline="0" dirty="0" smtClean="0"/>
              <a:t>In addition, we plan to conduct additional analyses to formally test psychological flexibility as a moderator of effects on thought believability and distress.</a:t>
            </a:r>
          </a:p>
          <a:p>
            <a:endParaRPr lang="en-US" baseline="0" dirty="0" smtClean="0"/>
          </a:p>
          <a:p>
            <a:r>
              <a:rPr lang="en-US" baseline="0" dirty="0" smtClean="0"/>
              <a:t>Finally, between groups effects were </a:t>
            </a:r>
            <a:r>
              <a:rPr lang="en-US" baseline="0" dirty="0" smtClean="0"/>
              <a:t>small and analyses were preliminary; </a:t>
            </a:r>
            <a:r>
              <a:rPr lang="en-US" baseline="0" dirty="0" smtClean="0"/>
              <a:t>therefore, this should continue to be studied in larger clinical samples of individuals diagnosed with depression.  However, results were consistent with prior studies that have examined </a:t>
            </a:r>
            <a:r>
              <a:rPr lang="en-US" baseline="0" dirty="0" err="1" smtClean="0"/>
              <a:t>defusion</a:t>
            </a:r>
            <a:r>
              <a:rPr lang="en-US" baseline="0" dirty="0" smtClean="0"/>
              <a:t> effects in subsamples with elevated levels of depression symptoms.</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the current analyses, we combined the two </a:t>
            </a:r>
            <a:r>
              <a:rPr lang="en-US" baseline="0" dirty="0" err="1" smtClean="0"/>
              <a:t>defusion</a:t>
            </a:r>
            <a:r>
              <a:rPr lang="en-US" baseline="0" dirty="0" smtClean="0"/>
              <a:t> conditions, but we plan to conduct further analyses in the future to examine the incremental effect of the enhanced </a:t>
            </a:r>
            <a:r>
              <a:rPr lang="en-US" baseline="0" dirty="0" err="1" smtClean="0"/>
              <a:t>defusion</a:t>
            </a:r>
            <a:r>
              <a:rPr lang="en-US" baseline="0" dirty="0" smtClean="0"/>
              <a:t> task.  </a:t>
            </a:r>
          </a:p>
          <a:p>
            <a:endParaRPr lang="en-US" baseline="0" dirty="0" smtClean="0"/>
          </a:p>
          <a:p>
            <a:r>
              <a:rPr lang="en-US" baseline="0" dirty="0" smtClean="0"/>
              <a:t>In addition, most of the prior studies have utilized distraction as the comparison condition.  Moving forward, more studies should be conducted utilizing components from other empirically-supported treatments that may have some philosophical/conceptual differences, such as cognitive restructuring in CBT.  A few such studies have been conducted, such as by </a:t>
            </a:r>
            <a:r>
              <a:rPr lang="en-US" baseline="0" dirty="0" err="1" smtClean="0"/>
              <a:t>Yovel</a:t>
            </a:r>
            <a:r>
              <a:rPr lang="en-US" baseline="0" dirty="0" smtClean="0"/>
              <a:t> and colleagues, which found that although both showed similar improvements in mood, they operated through different mechanisms that were theory-consistent (in other words, appraisal for restructuring strategies and acceptance for </a:t>
            </a:r>
            <a:r>
              <a:rPr lang="en-US" baseline="0" dirty="0" err="1" smtClean="0"/>
              <a:t>defusion</a:t>
            </a:r>
            <a:r>
              <a:rPr lang="en-US" baseline="0" dirty="0" smtClean="0"/>
              <a:t> strategies). </a:t>
            </a:r>
          </a:p>
          <a:p>
            <a:endParaRPr lang="en-US" baseline="0" dirty="0" smtClean="0"/>
          </a:p>
          <a:p>
            <a:r>
              <a:rPr lang="en-US" baseline="0" dirty="0" smtClean="0"/>
              <a:t>Finally, future studies should examine the effects of additional home practice, to determine whether continued practice could lead to longer-term effects. </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a:t>
            </a:r>
            <a:r>
              <a:rPr lang="en-US" baseline="0" dirty="0" smtClean="0"/>
              <a:t> you for your time and attention!  These slides will be available on the ACBS website, and feel free to contact Dr. Dalrymple with any questions.</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none</a:t>
            </a:r>
            <a:r>
              <a:rPr lang="en-US" baseline="0" dirty="0" smtClean="0"/>
              <a:t> of these studies have been conducted in clinical samples of individuals diagnosed with depression, some studies have shown that these effects are replicated in subsamples with elevated depression levels.  Therefore, there is some evidence to suggest that </a:t>
            </a:r>
            <a:r>
              <a:rPr lang="en-US" baseline="0" dirty="0" err="1" smtClean="0"/>
              <a:t>defusion</a:t>
            </a:r>
            <a:r>
              <a:rPr lang="en-US" baseline="0" dirty="0" smtClean="0"/>
              <a:t> also is associated with greater reductions in thought distress and believability compared to distraction in participants with depression symptoms.</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Previously, we presented intermediate results from this study in a subsample of 74 adults diagnosed with depression.  Now</a:t>
            </a:r>
            <a:r>
              <a:rPr lang="en-US" baseline="0" dirty="0" smtClean="0"/>
              <a:t> we </a:t>
            </a:r>
            <a:r>
              <a:rPr lang="en-US" dirty="0" smtClean="0"/>
              <a:t>present results from a larger sample of participants diagnosed</a:t>
            </a:r>
            <a:r>
              <a:rPr lang="en-US" baseline="0" dirty="0" smtClean="0"/>
              <a:t> with a depressive disorder.  We sought to test the immediate effect of </a:t>
            </a:r>
            <a:r>
              <a:rPr lang="en-US" baseline="0" dirty="0" err="1" smtClean="0"/>
              <a:t>defusion</a:t>
            </a:r>
            <a:r>
              <a:rPr lang="en-US" baseline="0" dirty="0" smtClean="0"/>
              <a:t> on self-relevant thoughts compared to distraction, and to examine the role of baseline levels of psychological flexibility on thought distress and believability.</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current sample included 97 adults,</a:t>
            </a:r>
            <a:r>
              <a:rPr lang="en-US" baseline="0" dirty="0" smtClean="0"/>
              <a:t> who were diagnosed with a depressive disorder (which included major depression, major depression in partial remission, depressive disorder not otherwise specified, and dysthymia)</a:t>
            </a:r>
          </a:p>
          <a:p>
            <a:endParaRPr lang="en-US" baseline="0" dirty="0" smtClean="0"/>
          </a:p>
          <a:p>
            <a:r>
              <a:rPr lang="en-US" baseline="0" dirty="0" smtClean="0"/>
              <a:t>We kept exclusion criteria minimal.  We chose to exclude individuals already receiving ACT, as those individuals may have already been exposed to the </a:t>
            </a:r>
            <a:r>
              <a:rPr lang="en-US" baseline="0" dirty="0" err="1" smtClean="0"/>
              <a:t>defusion</a:t>
            </a:r>
            <a:r>
              <a:rPr lang="en-US" baseline="0" dirty="0" smtClean="0"/>
              <a:t> strategy used in the current study.</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D7C35822-C028-46DB-B82C-C50E1342D107}" type="slidenum">
              <a:rPr lang="en-US"/>
              <a:pPr/>
              <a:t>8</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dirty="0" smtClean="0"/>
              <a:t>Participants</a:t>
            </a:r>
            <a:r>
              <a:rPr lang="en-US" baseline="0" dirty="0" smtClean="0"/>
              <a:t> were referred by their treatment provider based on their chart diagnosis, or they self-referred based on a Craig’s List </a:t>
            </a:r>
            <a:r>
              <a:rPr lang="en-US" baseline="0" dirty="0" err="1" smtClean="0"/>
              <a:t>ad.</a:t>
            </a:r>
            <a:r>
              <a:rPr lang="en-US" baseline="0" dirty="0" smtClean="0"/>
              <a:t>  For those recruited from Craig’s List, their eligibility was confirmed using the SCID mood and psychosis modules.  All participants were compensated $10 for their participation.</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Questionnaires</a:t>
            </a:r>
            <a:r>
              <a:rPr lang="en-US" baseline="0" dirty="0" smtClean="0"/>
              <a:t> were given at baseline, including a measure of depression and psychological flexibility.  Thought distress and believability ratings were given at baseline and after each task.</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consented, participants were asked to recall a thought that occurs to them repeatedly, that they find distressing and believable.  The experimenter then worked with the participant to condense the thought into 1 word</a:t>
            </a:r>
            <a:r>
              <a:rPr lang="en-US" baseline="0" dirty="0" smtClean="0"/>
              <a:t> or a very short phrase (such as, “failure” or “worthless”).  </a:t>
            </a:r>
            <a:r>
              <a:rPr lang="en-US" dirty="0" smtClean="0"/>
              <a:t>To ensure sufficient thought severity, they were required to have rated the thought as being at least moderately severe.  Participants</a:t>
            </a:r>
            <a:r>
              <a:rPr lang="en-US" baseline="0" dirty="0" smtClean="0"/>
              <a:t> were then randomly assigned to one of three conditions: standard cognitive </a:t>
            </a:r>
            <a:r>
              <a:rPr lang="en-US" baseline="0" dirty="0" err="1" smtClean="0"/>
              <a:t>defusion</a:t>
            </a:r>
            <a:r>
              <a:rPr lang="en-US" baseline="0" dirty="0" smtClean="0"/>
              <a:t>, an enhanced cognitive </a:t>
            </a:r>
            <a:r>
              <a:rPr lang="en-US" baseline="0" dirty="0" err="1" smtClean="0"/>
              <a:t>defusion</a:t>
            </a:r>
            <a:r>
              <a:rPr lang="en-US" baseline="0" dirty="0" smtClean="0"/>
              <a:t>, or thought distraction.  For the purposes of the current analyses, the two </a:t>
            </a:r>
            <a:r>
              <a:rPr lang="en-US" baseline="0" dirty="0" err="1" smtClean="0"/>
              <a:t>defusion</a:t>
            </a:r>
            <a:r>
              <a:rPr lang="en-US" baseline="0" dirty="0" smtClean="0"/>
              <a:t> conditions were combined.  </a:t>
            </a:r>
            <a:endParaRPr lang="en-US" dirty="0"/>
          </a:p>
        </p:txBody>
      </p:sp>
      <p:sp>
        <p:nvSpPr>
          <p:cNvPr id="4" name="Slide Number Placeholder 3"/>
          <p:cNvSpPr>
            <a:spLocks noGrp="1"/>
          </p:cNvSpPr>
          <p:nvPr>
            <p:ph type="sldNum" sz="quarter" idx="10"/>
          </p:nvPr>
        </p:nvSpPr>
        <p:spPr/>
        <p:txBody>
          <a:bodyPr/>
          <a:lstStyle/>
          <a:p>
            <a:fld id="{1624F6F0-9615-48E5-9965-0AE8FA6CF99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C1044E72-2071-4365-A4F1-D5148EC9B1E7}" type="slidenum">
              <a:rPr lang="en-US"/>
              <a:pPr/>
              <a:t>11</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dirty="0" smtClean="0"/>
              <a:t>Participants</a:t>
            </a:r>
            <a:r>
              <a:rPr lang="en-US" baseline="0" dirty="0" smtClean="0"/>
              <a:t> in the </a:t>
            </a:r>
            <a:r>
              <a:rPr lang="en-US" baseline="0" dirty="0" err="1" smtClean="0"/>
              <a:t>defusion</a:t>
            </a:r>
            <a:r>
              <a:rPr lang="en-US" baseline="0" dirty="0" smtClean="0"/>
              <a:t> condition were provided with a rationale for </a:t>
            </a:r>
            <a:r>
              <a:rPr lang="en-US" baseline="0" dirty="0" err="1" smtClean="0"/>
              <a:t>defusion</a:t>
            </a:r>
            <a:r>
              <a:rPr lang="en-US" baseline="0" dirty="0" smtClean="0"/>
              <a:t> based on the original ACT book (Hayes et al., 1999), and previous studies by Dr. Masuda and colleagues.  They then were “trained” on the word milk as in the original ACT book, and conducted the same vocal repetition exercise with the self-relevant word.  They repeated that exercise again for Task 2.  Those in the enhanced </a:t>
            </a:r>
            <a:r>
              <a:rPr lang="en-US" baseline="0" dirty="0" err="1" smtClean="0"/>
              <a:t>defusion</a:t>
            </a:r>
            <a:r>
              <a:rPr lang="en-US" baseline="0" dirty="0" smtClean="0"/>
              <a:t> condition conducted the same exercises, with the exception that for Task 2 a recording of their Task 1 vocal repetition was played back in a helium voice.</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E14818A2-DA67-4371-AC5D-85986F0EB87D}"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84A19EC-283F-4AE4-804F-4E7534DBDB35}"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E3101D7-4150-42B5-984C-B55C564B998B}"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F2DDF648-73E1-42A4-B840-FFBCE53FF9A8}" type="slidenum">
              <a:rPr lang="en-US"/>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BBB91EE-6220-4C5C-9D84-2EF22293054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F11BB07-2498-4CB4-AC6D-C02351D0D37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9FE2416-E2D3-4545-9BB8-4030219399FF}"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1C589EBA-C282-431E-8FD6-9741BA468437}"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D768D54D-4EE0-4729-976B-129742ABE6EE}"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B5293C0-F3DC-4ACC-9677-95835D4D81EA}"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9BFEADA-20FB-4B41-A840-DD27A4B5AB7D}"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F19EE92-443A-4005-B99B-2AD044A6309F}"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050EB8A-61A0-4C3B-A037-C9CF03A2EABE}" type="slidenum">
              <a:rPr lang="en-US"/>
              <a:pPr/>
              <a:t>‹#›</a:t>
            </a:fld>
            <a:endParaRPr lang="en-US"/>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hodeislandhospital.org/oth/Page.asp?PageID=OTH000027"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chart" Target="../charts/chart9.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371600"/>
            <a:ext cx="7772400" cy="2438400"/>
          </a:xfrm>
        </p:spPr>
        <p:txBody>
          <a:bodyPr>
            <a:normAutofit/>
          </a:bodyPr>
          <a:lstStyle/>
          <a:p>
            <a:r>
              <a:rPr lang="en-US" sz="4000" dirty="0" smtClean="0"/>
              <a:t>The Immediate Effect of Cognitive </a:t>
            </a:r>
            <a:r>
              <a:rPr lang="en-US" sz="4000" dirty="0" err="1" smtClean="0"/>
              <a:t>Defusion</a:t>
            </a:r>
            <a:r>
              <a:rPr lang="en-US" sz="4000" dirty="0" smtClean="0"/>
              <a:t> in a Clinical Sample: </a:t>
            </a:r>
            <a:r>
              <a:rPr lang="en-US" sz="2700" dirty="0" smtClean="0"/>
              <a:t>Distress, Believability, and the Role of Psychological Flexibility</a:t>
            </a:r>
            <a:endParaRPr lang="en-US" sz="2700" dirty="0"/>
          </a:p>
        </p:txBody>
      </p:sp>
      <p:sp>
        <p:nvSpPr>
          <p:cNvPr id="2051" name="Rectangle 3"/>
          <p:cNvSpPr>
            <a:spLocks noGrp="1" noChangeArrowheads="1"/>
          </p:cNvSpPr>
          <p:nvPr>
            <p:ph type="subTitle" idx="1"/>
          </p:nvPr>
        </p:nvSpPr>
        <p:spPr>
          <a:xfrm>
            <a:off x="1371600" y="3276600"/>
            <a:ext cx="6400800" cy="2971800"/>
          </a:xfrm>
        </p:spPr>
        <p:txBody>
          <a:bodyPr/>
          <a:lstStyle/>
          <a:p>
            <a:pPr>
              <a:lnSpc>
                <a:spcPct val="80000"/>
              </a:lnSpc>
            </a:pPr>
            <a:endParaRPr lang="en-US" sz="2400" dirty="0" smtClean="0"/>
          </a:p>
          <a:p>
            <a:pPr>
              <a:lnSpc>
                <a:spcPct val="80000"/>
              </a:lnSpc>
            </a:pPr>
            <a:endParaRPr lang="en-US" sz="2400" dirty="0" smtClean="0"/>
          </a:p>
          <a:p>
            <a:pPr>
              <a:lnSpc>
                <a:spcPct val="80000"/>
              </a:lnSpc>
            </a:pPr>
            <a:r>
              <a:rPr lang="en-US" sz="2400" dirty="0" smtClean="0"/>
              <a:t>Kristy L. </a:t>
            </a:r>
            <a:r>
              <a:rPr lang="en-US" sz="2400" dirty="0" err="1" smtClean="0"/>
              <a:t>Dalrymple</a:t>
            </a:r>
            <a:r>
              <a:rPr lang="en-US" sz="2400" dirty="0" smtClean="0"/>
              <a:t>, Ph.D.</a:t>
            </a:r>
          </a:p>
          <a:p>
            <a:pPr>
              <a:lnSpc>
                <a:spcPct val="80000"/>
              </a:lnSpc>
            </a:pPr>
            <a:r>
              <a:rPr lang="en-US" sz="2400" dirty="0" smtClean="0"/>
              <a:t>Brandon A. Gaudiano, Ph.D.</a:t>
            </a:r>
          </a:p>
          <a:p>
            <a:pPr>
              <a:lnSpc>
                <a:spcPct val="80000"/>
              </a:lnSpc>
            </a:pPr>
            <a:r>
              <a:rPr lang="en-US" sz="2400" dirty="0" smtClean="0"/>
              <a:t>Lia Rosenstein, B.A.</a:t>
            </a:r>
          </a:p>
          <a:p>
            <a:pPr>
              <a:lnSpc>
                <a:spcPct val="80000"/>
              </a:lnSpc>
            </a:pPr>
            <a:r>
              <a:rPr lang="en-US" sz="2400" dirty="0" smtClean="0"/>
              <a:t>Emily Walsh, B.A.</a:t>
            </a:r>
          </a:p>
          <a:p>
            <a:pPr algn="l">
              <a:lnSpc>
                <a:spcPct val="80000"/>
              </a:lnSpc>
            </a:pPr>
            <a:endParaRPr lang="en-US" sz="1600" dirty="0" smtClean="0"/>
          </a:p>
          <a:p>
            <a:pPr>
              <a:lnSpc>
                <a:spcPct val="80000"/>
              </a:lnSpc>
            </a:pPr>
            <a:endParaRPr lang="en-US" sz="2000" dirty="0" smtClean="0"/>
          </a:p>
          <a:p>
            <a:pPr>
              <a:lnSpc>
                <a:spcPct val="80000"/>
              </a:lnSpc>
            </a:pPr>
            <a:r>
              <a:rPr lang="en-US" sz="2000" dirty="0" smtClean="0"/>
              <a:t>Association for Contextual Behavioral Science</a:t>
            </a:r>
          </a:p>
          <a:p>
            <a:pPr>
              <a:lnSpc>
                <a:spcPct val="80000"/>
              </a:lnSpc>
            </a:pPr>
            <a:r>
              <a:rPr lang="en-US" sz="2000" dirty="0" smtClean="0"/>
              <a:t>Seattle, June 2016</a:t>
            </a:r>
          </a:p>
          <a:p>
            <a:pPr algn="l">
              <a:lnSpc>
                <a:spcPct val="80000"/>
              </a:lnSpc>
            </a:pPr>
            <a:endParaRPr lang="en-US" sz="1600" dirty="0" smtClean="0"/>
          </a:p>
          <a:p>
            <a:pPr algn="l">
              <a:lnSpc>
                <a:spcPct val="80000"/>
              </a:lnSpc>
            </a:pPr>
            <a:endParaRPr lang="en-US" sz="1600" dirty="0"/>
          </a:p>
        </p:txBody>
      </p:sp>
      <p:pic>
        <p:nvPicPr>
          <p:cNvPr id="6" name="Picture 10" descr="3C_Medlogo"/>
          <p:cNvPicPr>
            <a:picLocks noChangeAspect="1" noChangeArrowheads="1"/>
          </p:cNvPicPr>
          <p:nvPr/>
        </p:nvPicPr>
        <p:blipFill>
          <a:blip r:embed="rId2" cstate="print"/>
          <a:srcRect/>
          <a:stretch>
            <a:fillRect/>
          </a:stretch>
        </p:blipFill>
        <p:spPr bwMode="auto">
          <a:xfrm>
            <a:off x="228600" y="228601"/>
            <a:ext cx="2590800" cy="685799"/>
          </a:xfrm>
          <a:prstGeom prst="rect">
            <a:avLst/>
          </a:prstGeom>
          <a:solidFill>
            <a:schemeClr val="tx1"/>
          </a:solidFill>
        </p:spPr>
      </p:pic>
      <p:pic>
        <p:nvPicPr>
          <p:cNvPr id="2053" name="Picture 5" descr="Rhode Island Hospital - A Lifespan Partner">
            <a:hlinkClick r:id="rId3"/>
          </p:cNvPr>
          <p:cNvPicPr>
            <a:picLocks noChangeAspect="1" noChangeArrowheads="1"/>
          </p:cNvPicPr>
          <p:nvPr/>
        </p:nvPicPr>
        <p:blipFill>
          <a:blip r:embed="rId4" cstate="print"/>
          <a:srcRect/>
          <a:stretch>
            <a:fillRect/>
          </a:stretch>
        </p:blipFill>
        <p:spPr bwMode="auto">
          <a:xfrm>
            <a:off x="3048000" y="228600"/>
            <a:ext cx="2819400" cy="685800"/>
          </a:xfrm>
          <a:prstGeom prst="rect">
            <a:avLst/>
          </a:prstGeom>
          <a:noFill/>
        </p:spPr>
      </p:pic>
      <p:pic>
        <p:nvPicPr>
          <p:cNvPr id="7" name="Picture 11" descr="butlerlogo_blue"/>
          <p:cNvPicPr>
            <a:picLocks noChangeAspect="1" noChangeArrowheads="1"/>
          </p:cNvPicPr>
          <p:nvPr/>
        </p:nvPicPr>
        <p:blipFill>
          <a:blip r:embed="rId5" cstate="print"/>
          <a:srcRect/>
          <a:stretch>
            <a:fillRect/>
          </a:stretch>
        </p:blipFill>
        <p:spPr bwMode="auto">
          <a:xfrm>
            <a:off x="6019800" y="228600"/>
            <a:ext cx="2905125" cy="685800"/>
          </a:xfrm>
          <a:prstGeom prst="rect">
            <a:avLst/>
          </a:prstGeom>
          <a:solidFill>
            <a:schemeClr val="tx1"/>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Procedures</a:t>
            </a:r>
            <a:endParaRPr lang="en-US" dirty="0"/>
          </a:p>
        </p:txBody>
      </p:sp>
      <p:graphicFrame>
        <p:nvGraphicFramePr>
          <p:cNvPr id="9" name="Diagram 8"/>
          <p:cNvGraphicFramePr/>
          <p:nvPr>
            <p:extLst>
              <p:ext uri="{D42A27DB-BD31-4B8C-83A1-F6EECF244321}">
                <p14:modId xmlns:p14="http://schemas.microsoft.com/office/powerpoint/2010/main" xmlns="" val="2484969508"/>
              </p:ext>
            </p:extLst>
          </p:nvPr>
        </p:nvGraphicFramePr>
        <p:xfrm>
          <a:off x="304800" y="1219200"/>
          <a:ext cx="8305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12775" y="228600"/>
            <a:ext cx="8153400" cy="990600"/>
          </a:xfrm>
        </p:spPr>
        <p:txBody>
          <a:bodyPr/>
          <a:lstStyle/>
          <a:p>
            <a:r>
              <a:rPr lang="en-US" dirty="0" smtClean="0"/>
              <a:t>Cognitive </a:t>
            </a:r>
            <a:r>
              <a:rPr lang="en-US" dirty="0" err="1" smtClean="0"/>
              <a:t>Defusion</a:t>
            </a:r>
            <a:endParaRPr lang="en-US" b="1" dirty="0" smtClean="0"/>
          </a:p>
        </p:txBody>
      </p:sp>
      <p:sp>
        <p:nvSpPr>
          <p:cNvPr id="84995" name="Rectangle 3"/>
          <p:cNvSpPr>
            <a:spLocks noGrp="1" noChangeArrowheads="1"/>
          </p:cNvSpPr>
          <p:nvPr>
            <p:ph sz="quarter" idx="1"/>
          </p:nvPr>
        </p:nvSpPr>
        <p:spPr>
          <a:xfrm>
            <a:off x="609600" y="2057400"/>
            <a:ext cx="8153400" cy="4495800"/>
          </a:xfrm>
        </p:spPr>
        <p:txBody>
          <a:bodyPr>
            <a:normAutofit fontScale="92500" lnSpcReduction="10000"/>
          </a:bodyPr>
          <a:lstStyle/>
          <a:p>
            <a:pPr>
              <a:buClr>
                <a:schemeClr val="tx1"/>
              </a:buClr>
              <a:buNone/>
            </a:pPr>
            <a:endParaRPr lang="en-US" dirty="0" smtClean="0"/>
          </a:p>
          <a:p>
            <a:pPr>
              <a:buClr>
                <a:schemeClr val="tx1"/>
              </a:buClr>
            </a:pPr>
            <a:endParaRPr lang="en-US" dirty="0" smtClean="0"/>
          </a:p>
          <a:p>
            <a:pPr>
              <a:buClr>
                <a:schemeClr val="tx1"/>
              </a:buClr>
            </a:pPr>
            <a:endParaRPr lang="en-US" dirty="0" smtClean="0"/>
          </a:p>
          <a:p>
            <a:pPr>
              <a:buClr>
                <a:schemeClr val="tx1"/>
              </a:buClr>
            </a:pPr>
            <a:r>
              <a:rPr lang="en-US" dirty="0" smtClean="0"/>
              <a:t>Rationale </a:t>
            </a:r>
            <a:r>
              <a:rPr lang="en-US" dirty="0"/>
              <a:t>and training with “milk”</a:t>
            </a:r>
          </a:p>
          <a:p>
            <a:pPr>
              <a:buClr>
                <a:schemeClr val="tx1"/>
              </a:buClr>
            </a:pPr>
            <a:r>
              <a:rPr lang="en-US" dirty="0" smtClean="0"/>
              <a:t>Task 1: repeat self-relevant word for 20 sec.</a:t>
            </a:r>
          </a:p>
          <a:p>
            <a:pPr>
              <a:buClr>
                <a:schemeClr val="tx1"/>
              </a:buClr>
            </a:pPr>
            <a:r>
              <a:rPr lang="en-US" dirty="0" smtClean="0"/>
              <a:t>Task 2: one of two </a:t>
            </a:r>
            <a:r>
              <a:rPr lang="en-US" dirty="0" err="1" smtClean="0"/>
              <a:t>defusion</a:t>
            </a:r>
            <a:r>
              <a:rPr lang="en-US" dirty="0" smtClean="0"/>
              <a:t> exercises:</a:t>
            </a:r>
          </a:p>
          <a:p>
            <a:pPr lvl="1">
              <a:buClr>
                <a:schemeClr val="tx1"/>
              </a:buClr>
            </a:pPr>
            <a:r>
              <a:rPr lang="en-US" dirty="0" smtClean="0"/>
              <a:t>Same as Task 1 (self-relevant word repetition)</a:t>
            </a:r>
          </a:p>
          <a:p>
            <a:pPr lvl="1">
              <a:buClr>
                <a:schemeClr val="tx1"/>
              </a:buClr>
            </a:pPr>
            <a:r>
              <a:rPr lang="en-US" dirty="0" smtClean="0"/>
              <a:t>Listening to a recording of self-relevant word repetition </a:t>
            </a:r>
            <a:r>
              <a:rPr lang="en-US" dirty="0" smtClean="0"/>
              <a:t>played </a:t>
            </a:r>
            <a:r>
              <a:rPr lang="en-US" dirty="0" smtClean="0"/>
              <a:t>back with a “helium” effect.   </a:t>
            </a:r>
          </a:p>
          <a:p>
            <a:pPr>
              <a:buClr>
                <a:schemeClr val="tx1"/>
              </a:buClr>
              <a:buNone/>
            </a:pPr>
            <a:endParaRPr lang="en-US" dirty="0" smtClean="0"/>
          </a:p>
        </p:txBody>
      </p:sp>
      <p:pic>
        <p:nvPicPr>
          <p:cNvPr id="6" name="Picture 5" descr="http://payload.cargocollective.com/1/0/11288/288287/BrooklynMilk_Preview_960.jpg"/>
          <p:cNvPicPr/>
          <p:nvPr/>
        </p:nvPicPr>
        <p:blipFill>
          <a:blip r:embed="rId3" cstate="print"/>
          <a:srcRect/>
          <a:stretch>
            <a:fillRect/>
          </a:stretch>
        </p:blipFill>
        <p:spPr bwMode="auto">
          <a:xfrm>
            <a:off x="2743200" y="1447800"/>
            <a:ext cx="3810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4995">
                                            <p:txEl>
                                              <p:pRg st="3" end="3"/>
                                            </p:txEl>
                                          </p:spTgt>
                                        </p:tgtEl>
                                        <p:attrNameLst>
                                          <p:attrName>style.visibility</p:attrName>
                                        </p:attrNameLst>
                                      </p:cBhvr>
                                      <p:to>
                                        <p:strVal val="visible"/>
                                      </p:to>
                                    </p:set>
                                    <p:animEffect transition="in" filter="checkerboard(across)">
                                      <p:cBhvr>
                                        <p:cTn id="7" dur="500"/>
                                        <p:tgtEl>
                                          <p:spTgt spid="8499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4995">
                                            <p:txEl>
                                              <p:pRg st="4" end="4"/>
                                            </p:txEl>
                                          </p:spTgt>
                                        </p:tgtEl>
                                        <p:attrNameLst>
                                          <p:attrName>style.visibility</p:attrName>
                                        </p:attrNameLst>
                                      </p:cBhvr>
                                      <p:to>
                                        <p:strVal val="visible"/>
                                      </p:to>
                                    </p:set>
                                    <p:animEffect transition="in" filter="checkerboard(across)">
                                      <p:cBhvr>
                                        <p:cTn id="12" dur="500"/>
                                        <p:tgtEl>
                                          <p:spTgt spid="8499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4995">
                                            <p:txEl>
                                              <p:pRg st="5" end="5"/>
                                            </p:txEl>
                                          </p:spTgt>
                                        </p:tgtEl>
                                        <p:attrNameLst>
                                          <p:attrName>style.visibility</p:attrName>
                                        </p:attrNameLst>
                                      </p:cBhvr>
                                      <p:to>
                                        <p:strVal val="visible"/>
                                      </p:to>
                                    </p:set>
                                    <p:animEffect transition="in" filter="checkerboard(across)">
                                      <p:cBhvr>
                                        <p:cTn id="17" dur="500"/>
                                        <p:tgtEl>
                                          <p:spTgt spid="84995">
                                            <p:txEl>
                                              <p:pRg st="5" end="5"/>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84995">
                                            <p:txEl>
                                              <p:pRg st="6" end="6"/>
                                            </p:txEl>
                                          </p:spTgt>
                                        </p:tgtEl>
                                        <p:attrNameLst>
                                          <p:attrName>style.visibility</p:attrName>
                                        </p:attrNameLst>
                                      </p:cBhvr>
                                      <p:to>
                                        <p:strVal val="visible"/>
                                      </p:to>
                                    </p:set>
                                    <p:animEffect transition="in" filter="checkerboard(across)">
                                      <p:cBhvr>
                                        <p:cTn id="20" dur="500"/>
                                        <p:tgtEl>
                                          <p:spTgt spid="84995">
                                            <p:txEl>
                                              <p:pRg st="6" end="6"/>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84995">
                                            <p:txEl>
                                              <p:pRg st="7" end="7"/>
                                            </p:txEl>
                                          </p:spTgt>
                                        </p:tgtEl>
                                        <p:attrNameLst>
                                          <p:attrName>style.visibility</p:attrName>
                                        </p:attrNameLst>
                                      </p:cBhvr>
                                      <p:to>
                                        <p:strVal val="visible"/>
                                      </p:to>
                                    </p:set>
                                    <p:animEffect transition="in" filter="checkerboard(across)">
                                      <p:cBhvr>
                                        <p:cTn id="23" dur="500"/>
                                        <p:tgtEl>
                                          <p:spTgt spid="849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2775" y="228600"/>
            <a:ext cx="8153400" cy="990600"/>
          </a:xfrm>
        </p:spPr>
        <p:txBody>
          <a:bodyPr/>
          <a:lstStyle/>
          <a:p>
            <a:r>
              <a:rPr lang="en-US" sz="4000" b="1" dirty="0" smtClean="0"/>
              <a:t>Thought Distraction</a:t>
            </a:r>
          </a:p>
        </p:txBody>
      </p:sp>
      <p:sp>
        <p:nvSpPr>
          <p:cNvPr id="92163" name="Rectangle 3"/>
          <p:cNvSpPr>
            <a:spLocks noGrp="1" noChangeArrowheads="1"/>
          </p:cNvSpPr>
          <p:nvPr>
            <p:ph sz="quarter" idx="1"/>
          </p:nvPr>
        </p:nvSpPr>
        <p:spPr>
          <a:xfrm>
            <a:off x="609600" y="1219200"/>
            <a:ext cx="8153400" cy="4495800"/>
          </a:xfrm>
        </p:spPr>
        <p:txBody>
          <a:bodyPr/>
          <a:lstStyle/>
          <a:p>
            <a:pPr>
              <a:buClr>
                <a:schemeClr val="tx1"/>
              </a:buClr>
            </a:pPr>
            <a:r>
              <a:rPr lang="en-US" dirty="0" smtClean="0"/>
              <a:t>Rationale and training with “milk”</a:t>
            </a:r>
          </a:p>
          <a:p>
            <a:pPr>
              <a:buClr>
                <a:schemeClr val="tx1"/>
              </a:buClr>
            </a:pPr>
            <a:endParaRPr lang="en-US" dirty="0" smtClean="0"/>
          </a:p>
          <a:p>
            <a:pPr>
              <a:buClr>
                <a:schemeClr val="tx1"/>
              </a:buClr>
            </a:pPr>
            <a:r>
              <a:rPr lang="en-US" dirty="0" smtClean="0"/>
              <a:t>Task 1: distract from self-relevant word for 20 sec.</a:t>
            </a:r>
          </a:p>
          <a:p>
            <a:pPr>
              <a:buClr>
                <a:schemeClr val="tx1"/>
              </a:buClr>
            </a:pPr>
            <a:endParaRPr lang="en-US" dirty="0" smtClean="0"/>
          </a:p>
          <a:p>
            <a:pPr>
              <a:buClr>
                <a:schemeClr val="tx1"/>
              </a:buClr>
            </a:pPr>
            <a:r>
              <a:rPr lang="en-US" dirty="0" smtClean="0"/>
              <a:t>Task 2: distract again      </a:t>
            </a:r>
          </a:p>
          <a:p>
            <a:pPr>
              <a:buClr>
                <a:schemeClr val="tx1"/>
              </a:buClr>
            </a:pPr>
            <a:endParaRPr lang="en-US" dirty="0" smtClean="0"/>
          </a:p>
          <a:p>
            <a:pPr>
              <a:buClr>
                <a:schemeClr val="tx1"/>
              </a:buClr>
              <a:buNone/>
            </a:pPr>
            <a:endParaRPr lang="en-US" dirty="0" smtClean="0"/>
          </a:p>
        </p:txBody>
      </p:sp>
      <p:pic>
        <p:nvPicPr>
          <p:cNvPr id="4" name="Picture 3" descr="http://education-portal.com/cimages/multimages/16/thought-suppression.jpg"/>
          <p:cNvPicPr/>
          <p:nvPr/>
        </p:nvPicPr>
        <p:blipFill>
          <a:blip r:embed="rId3" cstate="print"/>
          <a:srcRect/>
          <a:stretch>
            <a:fillRect/>
          </a:stretch>
        </p:blipFill>
        <p:spPr bwMode="auto">
          <a:xfrm>
            <a:off x="5181600" y="3962400"/>
            <a:ext cx="2795208" cy="2209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diamond(in)">
                                      <p:cBhvr>
                                        <p:cTn id="7" dur="500"/>
                                        <p:tgtEl>
                                          <p:spTgt spid="92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63">
                                            <p:txEl>
                                              <p:pRg st="2" end="2"/>
                                            </p:txEl>
                                          </p:spTgt>
                                        </p:tgtEl>
                                        <p:attrNameLst>
                                          <p:attrName>style.visibility</p:attrName>
                                        </p:attrNameLst>
                                      </p:cBhvr>
                                      <p:to>
                                        <p:strVal val="visible"/>
                                      </p:to>
                                    </p:set>
                                    <p:animEffect transition="in" filter="diamond(in)">
                                      <p:cBhvr>
                                        <p:cTn id="12" dur="500"/>
                                        <p:tgtEl>
                                          <p:spTgt spid="921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2163">
                                            <p:txEl>
                                              <p:pRg st="4" end="4"/>
                                            </p:txEl>
                                          </p:spTgt>
                                        </p:tgtEl>
                                        <p:attrNameLst>
                                          <p:attrName>style.visibility</p:attrName>
                                        </p:attrNameLst>
                                      </p:cBhvr>
                                      <p:to>
                                        <p:strVal val="visible"/>
                                      </p:to>
                                    </p:set>
                                    <p:animEffect transition="in" filter="diamond(in)">
                                      <p:cBhvr>
                                        <p:cTn id="17" dur="500"/>
                                        <p:tgtEl>
                                          <p:spTgt spid="921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12775" y="228600"/>
            <a:ext cx="8153400" cy="990600"/>
          </a:xfrm>
        </p:spPr>
        <p:txBody>
          <a:bodyPr/>
          <a:lstStyle/>
          <a:p>
            <a:r>
              <a:rPr lang="en-US" dirty="0" smtClean="0"/>
              <a:t>Sample</a:t>
            </a:r>
            <a:endParaRPr lang="en-US" b="1" dirty="0" smtClean="0"/>
          </a:p>
        </p:txBody>
      </p:sp>
      <p:sp>
        <p:nvSpPr>
          <p:cNvPr id="94211" name="Rectangle 3"/>
          <p:cNvSpPr>
            <a:spLocks noGrp="1" noChangeArrowheads="1"/>
          </p:cNvSpPr>
          <p:nvPr>
            <p:ph sz="quarter" idx="1"/>
          </p:nvPr>
        </p:nvSpPr>
        <p:spPr>
          <a:xfrm>
            <a:off x="609600" y="1066800"/>
            <a:ext cx="8153400" cy="5029200"/>
          </a:xfrm>
        </p:spPr>
        <p:txBody>
          <a:bodyPr>
            <a:normAutofit fontScale="92500"/>
          </a:bodyPr>
          <a:lstStyle/>
          <a:p>
            <a:pPr>
              <a:buClr>
                <a:schemeClr val="tx1"/>
              </a:buClr>
            </a:pPr>
            <a:r>
              <a:rPr lang="en-US" dirty="0" smtClean="0"/>
              <a:t>72% female</a:t>
            </a:r>
          </a:p>
          <a:p>
            <a:pPr>
              <a:buClr>
                <a:schemeClr val="tx1"/>
              </a:buClr>
            </a:pPr>
            <a:r>
              <a:rPr lang="en-US" dirty="0" smtClean="0"/>
              <a:t>77% Caucasian</a:t>
            </a:r>
          </a:p>
          <a:p>
            <a:pPr>
              <a:buClr>
                <a:schemeClr val="tx1"/>
              </a:buClr>
            </a:pPr>
            <a:r>
              <a:rPr lang="en-US" i="1" dirty="0" smtClean="0"/>
              <a:t>M </a:t>
            </a:r>
            <a:r>
              <a:rPr lang="en-US" dirty="0" smtClean="0"/>
              <a:t>Age = 41</a:t>
            </a:r>
          </a:p>
          <a:p>
            <a:pPr>
              <a:buClr>
                <a:schemeClr val="tx1"/>
              </a:buClr>
            </a:pPr>
            <a:r>
              <a:rPr lang="en-US" dirty="0" smtClean="0"/>
              <a:t>45% never married, 32% married/cohabitating</a:t>
            </a:r>
          </a:p>
          <a:p>
            <a:pPr>
              <a:buClr>
                <a:schemeClr val="tx1"/>
              </a:buClr>
            </a:pPr>
            <a:r>
              <a:rPr lang="en-US" dirty="0" smtClean="0"/>
              <a:t>43% HS/GED as highest degree</a:t>
            </a:r>
          </a:p>
          <a:p>
            <a:pPr>
              <a:buClr>
                <a:schemeClr val="tx1"/>
              </a:buClr>
            </a:pPr>
            <a:r>
              <a:rPr lang="en-US" dirty="0" smtClean="0"/>
              <a:t>51% employed, 34% unemployed/disability</a:t>
            </a:r>
          </a:p>
          <a:p>
            <a:pPr>
              <a:buClr>
                <a:schemeClr val="tx1"/>
              </a:buClr>
            </a:pPr>
            <a:r>
              <a:rPr lang="en-US" dirty="0" smtClean="0"/>
              <a:t>Conditions: </a:t>
            </a:r>
          </a:p>
          <a:p>
            <a:pPr lvl="1">
              <a:buClr>
                <a:schemeClr val="tx1"/>
              </a:buClr>
            </a:pPr>
            <a:r>
              <a:rPr lang="en-US" dirty="0" err="1" smtClean="0"/>
              <a:t>Defusion</a:t>
            </a:r>
            <a:r>
              <a:rPr lang="en-US" dirty="0" smtClean="0"/>
              <a:t> n = 66 (combined the 2 </a:t>
            </a:r>
            <a:r>
              <a:rPr lang="en-US" dirty="0" err="1" smtClean="0"/>
              <a:t>defusion</a:t>
            </a:r>
            <a:r>
              <a:rPr lang="en-US" dirty="0" smtClean="0"/>
              <a:t> conditions) </a:t>
            </a:r>
          </a:p>
          <a:p>
            <a:pPr lvl="1">
              <a:buClr>
                <a:schemeClr val="tx1"/>
              </a:buClr>
            </a:pPr>
            <a:r>
              <a:rPr lang="en-US" dirty="0" smtClean="0"/>
              <a:t>Distraction n = 34 </a:t>
            </a:r>
          </a:p>
          <a:p>
            <a:pPr>
              <a:buClr>
                <a:schemeClr val="tx1"/>
              </a:buClr>
            </a:pPr>
            <a:endParaRPr lang="en-US" dirty="0" smtClean="0"/>
          </a:p>
          <a:p>
            <a:pPr>
              <a:buClr>
                <a:schemeClr val="tx1"/>
              </a:buClr>
            </a:pPr>
            <a:endParaRPr lang="en-US"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Analyses</a:t>
            </a:r>
            <a:endParaRPr lang="en-US" dirty="0"/>
          </a:p>
        </p:txBody>
      </p:sp>
      <p:sp>
        <p:nvSpPr>
          <p:cNvPr id="3" name="Content Placeholder 2"/>
          <p:cNvSpPr>
            <a:spLocks noGrp="1"/>
          </p:cNvSpPr>
          <p:nvPr>
            <p:ph idx="1"/>
          </p:nvPr>
        </p:nvSpPr>
        <p:spPr/>
        <p:txBody>
          <a:bodyPr/>
          <a:lstStyle/>
          <a:p>
            <a:pPr algn="ctr">
              <a:buNone/>
            </a:pPr>
            <a:endParaRPr lang="en-US" dirty="0" smtClean="0"/>
          </a:p>
          <a:p>
            <a:r>
              <a:rPr lang="en-US" dirty="0" smtClean="0"/>
              <a:t>Hypothesis #1: Overall, </a:t>
            </a:r>
            <a:r>
              <a:rPr lang="en-US" dirty="0" err="1" smtClean="0"/>
              <a:t>defusion</a:t>
            </a:r>
            <a:r>
              <a:rPr lang="en-US" dirty="0" smtClean="0"/>
              <a:t> will result in lower thought distress and believability ratings compared to thought distraction</a:t>
            </a:r>
          </a:p>
          <a:p>
            <a:pPr>
              <a:buNone/>
            </a:pPr>
            <a:endParaRPr lang="en-US" dirty="0" smtClean="0"/>
          </a:p>
          <a:p>
            <a:pPr lvl="1">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Distress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3757376759"/>
              </p:ext>
            </p:extLst>
          </p:nvPr>
        </p:nvGraphicFramePr>
        <p:xfrm>
          <a:off x="152400" y="1219200"/>
          <a:ext cx="8763000" cy="533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Thought</a:t>
            </a:r>
            <a:r>
              <a:rPr lang="en-US" dirty="0" smtClean="0"/>
              <a:t> Believability</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2308225711"/>
              </p:ext>
            </p:extLst>
          </p:nvPr>
        </p:nvGraphicFramePr>
        <p:xfrm>
          <a:off x="152400" y="1295400"/>
          <a:ext cx="868680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fontScale="90000"/>
          </a:bodyPr>
          <a:lstStyle/>
          <a:p>
            <a:r>
              <a:rPr lang="en-US" dirty="0" smtClean="0">
                <a:solidFill>
                  <a:schemeClr val="tx1"/>
                </a:solidFill>
              </a:rPr>
              <a:t>Within-Group Effect Sizes for </a:t>
            </a:r>
            <a:r>
              <a:rPr lang="en-US" dirty="0" err="1" smtClean="0">
                <a:solidFill>
                  <a:schemeClr val="tx1"/>
                </a:solidFill>
              </a:rPr>
              <a:t>Defusion</a:t>
            </a:r>
            <a:r>
              <a:rPr lang="en-US" dirty="0" smtClean="0">
                <a:solidFill>
                  <a:schemeClr val="tx1"/>
                </a:solidFill>
              </a:rPr>
              <a:t> and Distraction</a:t>
            </a:r>
            <a:endParaRPr lang="en-US" dirty="0">
              <a:solidFill>
                <a:schemeClr val="tx1"/>
              </a:solidFill>
            </a:endParaRPr>
          </a:p>
        </p:txBody>
      </p:sp>
      <p:sp>
        <p:nvSpPr>
          <p:cNvPr id="5" name="Text Placeholder 4"/>
          <p:cNvSpPr>
            <a:spLocks noGrp="1"/>
          </p:cNvSpPr>
          <p:nvPr>
            <p:ph type="body" idx="1"/>
          </p:nvPr>
        </p:nvSpPr>
        <p:spPr>
          <a:xfrm>
            <a:off x="457200" y="914400"/>
            <a:ext cx="4040188" cy="639762"/>
          </a:xfrm>
        </p:spPr>
        <p:txBody>
          <a:bodyPr/>
          <a:lstStyle/>
          <a:p>
            <a:pPr algn="ctr"/>
            <a:r>
              <a:rPr lang="en-US" dirty="0" smtClean="0"/>
              <a:t>Distress</a:t>
            </a:r>
            <a:endParaRPr lang="en-US" dirty="0"/>
          </a:p>
        </p:txBody>
      </p:sp>
      <p:sp>
        <p:nvSpPr>
          <p:cNvPr id="7" name="Text Placeholder 6"/>
          <p:cNvSpPr>
            <a:spLocks noGrp="1"/>
          </p:cNvSpPr>
          <p:nvPr>
            <p:ph type="body" sz="quarter" idx="3"/>
          </p:nvPr>
        </p:nvSpPr>
        <p:spPr>
          <a:xfrm>
            <a:off x="4572000" y="914400"/>
            <a:ext cx="4041775" cy="639762"/>
          </a:xfrm>
        </p:spPr>
        <p:txBody>
          <a:bodyPr/>
          <a:lstStyle/>
          <a:p>
            <a:pPr algn="ctr"/>
            <a:r>
              <a:rPr lang="en-US" dirty="0" smtClean="0"/>
              <a:t>Believability</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xmlns="" val="829941691"/>
              </p:ext>
            </p:extLst>
          </p:nvPr>
        </p:nvGraphicFramePr>
        <p:xfrm>
          <a:off x="152400" y="1524000"/>
          <a:ext cx="4344988" cy="5105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quarter" idx="4"/>
            <p:extLst>
              <p:ext uri="{D42A27DB-BD31-4B8C-83A1-F6EECF244321}">
                <p14:modId xmlns:p14="http://schemas.microsoft.com/office/powerpoint/2010/main" xmlns="" val="4186060176"/>
              </p:ext>
            </p:extLst>
          </p:nvPr>
        </p:nvGraphicFramePr>
        <p:xfrm>
          <a:off x="4645025" y="1600200"/>
          <a:ext cx="4346575" cy="4876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Autofit/>
          </a:bodyPr>
          <a:lstStyle/>
          <a:p>
            <a:r>
              <a:rPr lang="en-US" sz="3600" dirty="0" smtClean="0">
                <a:solidFill>
                  <a:schemeClr val="tx1"/>
                </a:solidFill>
              </a:rPr>
              <a:t>Between-Group Effect Size Differences for Thought Distress and Believability</a:t>
            </a:r>
            <a:endParaRPr lang="en-US" sz="36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211996243"/>
              </p:ext>
            </p:extLst>
          </p:nvPr>
        </p:nvGraphicFramePr>
        <p:xfrm>
          <a:off x="228600" y="1219200"/>
          <a:ext cx="8686800" cy="533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Role of Psychological Flexibility</a:t>
            </a:r>
            <a:endParaRPr lang="en-US" dirty="0"/>
          </a:p>
        </p:txBody>
      </p:sp>
      <p:sp>
        <p:nvSpPr>
          <p:cNvPr id="4" name="Content Placeholder 3"/>
          <p:cNvSpPr>
            <a:spLocks noGrp="1"/>
          </p:cNvSpPr>
          <p:nvPr>
            <p:ph idx="1"/>
          </p:nvPr>
        </p:nvSpPr>
        <p:spPr>
          <a:xfrm>
            <a:off x="457200" y="1295400"/>
            <a:ext cx="8229600" cy="4495800"/>
          </a:xfrm>
        </p:spPr>
        <p:txBody>
          <a:bodyPr>
            <a:normAutofit fontScale="92500" lnSpcReduction="20000"/>
          </a:bodyPr>
          <a:lstStyle/>
          <a:p>
            <a:endParaRPr lang="en-US" dirty="0" smtClean="0"/>
          </a:p>
          <a:p>
            <a:r>
              <a:rPr lang="en-US" dirty="0" smtClean="0"/>
              <a:t>Hypothesis #2:  Psychological flexibility will moderate the effects of condition on distress and believability.</a:t>
            </a:r>
          </a:p>
          <a:p>
            <a:endParaRPr lang="en-US" dirty="0" smtClean="0"/>
          </a:p>
          <a:p>
            <a:r>
              <a:rPr lang="en-US" dirty="0" smtClean="0"/>
              <a:t>Thought Distraction Condition:</a:t>
            </a:r>
          </a:p>
          <a:p>
            <a:pPr lvl="1"/>
            <a:r>
              <a:rPr lang="en-US" dirty="0" smtClean="0"/>
              <a:t>Higher psychological </a:t>
            </a:r>
            <a:r>
              <a:rPr lang="en-US" i="1" dirty="0" smtClean="0"/>
              <a:t>in</a:t>
            </a:r>
            <a:r>
              <a:rPr lang="en-US" dirty="0" smtClean="0"/>
              <a:t>flexibility at baseline associated with less change between Task1 and Task2</a:t>
            </a:r>
          </a:p>
          <a:p>
            <a:pPr lvl="1"/>
            <a:endParaRPr lang="en-US" dirty="0" smtClean="0"/>
          </a:p>
          <a:p>
            <a:pPr lvl="2"/>
            <a:r>
              <a:rPr lang="en-US" dirty="0" smtClean="0"/>
              <a:t>Distress: r = -.49 (</a:t>
            </a:r>
            <a:r>
              <a:rPr lang="en-US" i="1" dirty="0" smtClean="0"/>
              <a:t>p </a:t>
            </a:r>
            <a:r>
              <a:rPr lang="en-US" dirty="0" smtClean="0"/>
              <a:t>= 0.004)</a:t>
            </a:r>
          </a:p>
          <a:p>
            <a:pPr lvl="2"/>
            <a:r>
              <a:rPr lang="en-US" dirty="0" smtClean="0"/>
              <a:t>Believability: r = -.41 (</a:t>
            </a:r>
            <a:r>
              <a:rPr lang="en-US" i="1" dirty="0" smtClean="0"/>
              <a:t>p </a:t>
            </a:r>
            <a:r>
              <a:rPr lang="en-US" dirty="0" smtClean="0"/>
              <a:t>= 0.02)</a:t>
            </a:r>
          </a:p>
          <a:p>
            <a:pPr lvl="2"/>
            <a:endParaRPr lang="en-US" sz="14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Grant Funding:</a:t>
            </a:r>
          </a:p>
          <a:p>
            <a:pPr lvl="1"/>
            <a:r>
              <a:rPr lang="en-US" dirty="0" smtClean="0"/>
              <a:t>NIMH K23MH085730 (PI: </a:t>
            </a:r>
            <a:r>
              <a:rPr lang="en-US" dirty="0" err="1" smtClean="0"/>
              <a:t>Dalrymple</a:t>
            </a:r>
            <a:r>
              <a:rPr lang="en-US" dirty="0" smtClean="0"/>
              <a:t>)</a:t>
            </a:r>
          </a:p>
          <a:p>
            <a:r>
              <a:rPr lang="en-US" dirty="0" smtClean="0"/>
              <a:t>Additional Research Assistants/students:</a:t>
            </a:r>
          </a:p>
          <a:p>
            <a:pPr lvl="1"/>
            <a:r>
              <a:rPr lang="en-US" dirty="0" smtClean="0"/>
              <a:t>Jennifer Martinez</a:t>
            </a:r>
          </a:p>
          <a:p>
            <a:pPr lvl="1"/>
            <a:r>
              <a:rPr lang="en-US" dirty="0" smtClean="0"/>
              <a:t>Elizabeth </a:t>
            </a:r>
            <a:r>
              <a:rPr lang="en-US" dirty="0" err="1" smtClean="0"/>
              <a:t>Tepe</a:t>
            </a:r>
            <a:endParaRPr lang="en-US" dirty="0" smtClean="0"/>
          </a:p>
          <a:p>
            <a:pPr lvl="1"/>
            <a:r>
              <a:rPr lang="en-US" dirty="0" smtClean="0"/>
              <a:t>Trevor Lewis</a:t>
            </a:r>
          </a:p>
          <a:p>
            <a:pPr lvl="1"/>
            <a:r>
              <a:rPr lang="en-US" dirty="0" smtClean="0"/>
              <a:t>Kathryn </a:t>
            </a:r>
            <a:r>
              <a:rPr lang="en-US" dirty="0" err="1" smtClean="0"/>
              <a:t>Nowlan</a:t>
            </a:r>
            <a:endParaRPr lang="en-US" dirty="0" smtClean="0"/>
          </a:p>
          <a:p>
            <a:r>
              <a:rPr lang="en-US" dirty="0" smtClean="0"/>
              <a:t>Special thanks to Dr. Akihiko Masuda!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Depression</a:t>
            </a:r>
            <a:endParaRPr lang="en-US" dirty="0"/>
          </a:p>
        </p:txBody>
      </p:sp>
      <p:sp>
        <p:nvSpPr>
          <p:cNvPr id="3" name="Content Placeholder 2"/>
          <p:cNvSpPr>
            <a:spLocks noGrp="1"/>
          </p:cNvSpPr>
          <p:nvPr>
            <p:ph idx="1"/>
          </p:nvPr>
        </p:nvSpPr>
        <p:spPr/>
        <p:txBody>
          <a:bodyPr/>
          <a:lstStyle/>
          <a:p>
            <a:r>
              <a:rPr lang="en-US" dirty="0" smtClean="0"/>
              <a:t>Baseline Depression Severity (CUDOS </a:t>
            </a:r>
            <a:r>
              <a:rPr lang="en-US" i="1" dirty="0" smtClean="0"/>
              <a:t>M </a:t>
            </a:r>
            <a:r>
              <a:rPr lang="en-US" dirty="0" smtClean="0"/>
              <a:t>= 34.65; moderate severity)</a:t>
            </a:r>
          </a:p>
          <a:p>
            <a:pPr lvl="1"/>
            <a:r>
              <a:rPr lang="en-US" dirty="0" smtClean="0"/>
              <a:t>No difference between groups</a:t>
            </a:r>
          </a:p>
          <a:p>
            <a:endParaRPr lang="en-US" dirty="0" smtClean="0"/>
          </a:p>
          <a:p>
            <a:r>
              <a:rPr lang="en-US" dirty="0" smtClean="0"/>
              <a:t>In Distraction Condition Only:</a:t>
            </a:r>
          </a:p>
          <a:p>
            <a:pPr lvl="1"/>
            <a:r>
              <a:rPr lang="en-US" dirty="0" smtClean="0"/>
              <a:t>AAQ predicted change in distress between Task1 and Task2 controlling for depression scores</a:t>
            </a:r>
          </a:p>
          <a:p>
            <a:pPr lvl="1"/>
            <a:r>
              <a:rPr lang="en-US" dirty="0" smtClean="0"/>
              <a:t>AAQ predicted change in believability between Task1 and Task2 controlling for depression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Psychological Inflexibility As A Possible Moderator</a:t>
            </a:r>
            <a:endParaRPr lang="en-US" dirty="0">
              <a:solidFill>
                <a:schemeClr val="tx1"/>
              </a:solidFill>
            </a:endParaRPr>
          </a:p>
        </p:txBody>
      </p:sp>
      <p:sp>
        <p:nvSpPr>
          <p:cNvPr id="3" name="Content Placeholder 2"/>
          <p:cNvSpPr>
            <a:spLocks noGrp="1"/>
          </p:cNvSpPr>
          <p:nvPr>
            <p:ph idx="1"/>
          </p:nvPr>
        </p:nvSpPr>
        <p:spPr/>
        <p:txBody>
          <a:bodyPr/>
          <a:lstStyle/>
          <a:p>
            <a:endParaRPr lang="en-US" dirty="0" smtClean="0"/>
          </a:p>
          <a:p>
            <a:r>
              <a:rPr lang="en-US" dirty="0" smtClean="0"/>
              <a:t>AAQ median split :</a:t>
            </a:r>
          </a:p>
          <a:p>
            <a:pPr lvl="1"/>
            <a:r>
              <a:rPr lang="en-US" dirty="0" smtClean="0"/>
              <a:t>Median = 34; Mean = 33.5</a:t>
            </a:r>
          </a:p>
          <a:p>
            <a:pPr lvl="1"/>
            <a:r>
              <a:rPr lang="en-US" dirty="0" smtClean="0"/>
              <a:t>AAQ&lt;34 n=43</a:t>
            </a:r>
          </a:p>
          <a:p>
            <a:pPr lvl="1"/>
            <a:r>
              <a:rPr lang="en-US" dirty="0" smtClean="0"/>
              <a:t>AAQ </a:t>
            </a:r>
            <a:r>
              <a:rPr lang="en-US" u="sng" dirty="0" smtClean="0"/>
              <a:t>&gt;</a:t>
            </a:r>
            <a:r>
              <a:rPr lang="en-US" dirty="0" smtClean="0"/>
              <a:t>34 n=52</a:t>
            </a:r>
          </a:p>
          <a:p>
            <a:pPr marL="0" indent="0">
              <a:buNone/>
            </a:pPr>
            <a:r>
              <a:rPr lang="en-US" dirty="0"/>
              <a:t>(</a:t>
            </a:r>
            <a:r>
              <a:rPr lang="en-US" dirty="0" smtClean="0"/>
              <a:t>higher scores </a:t>
            </a:r>
            <a:r>
              <a:rPr lang="en-US" dirty="0"/>
              <a:t>= greater inflexibility)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solidFill>
                  <a:schemeClr val="tx1"/>
                </a:solidFill>
              </a:rPr>
              <a:t>AAQ Median Split: </a:t>
            </a:r>
            <a:br>
              <a:rPr lang="en-US" dirty="0" smtClean="0">
                <a:solidFill>
                  <a:schemeClr val="tx1"/>
                </a:solidFill>
              </a:rPr>
            </a:br>
            <a:r>
              <a:rPr lang="en-US" dirty="0" smtClean="0">
                <a:solidFill>
                  <a:schemeClr val="tx1"/>
                </a:solidFill>
              </a:rPr>
              <a:t>Distraction Condition</a:t>
            </a:r>
            <a:endParaRPr lang="en-US" dirty="0">
              <a:solidFill>
                <a:schemeClr val="tx1"/>
              </a:solidFill>
            </a:endParaRPr>
          </a:p>
        </p:txBody>
      </p:sp>
      <p:sp>
        <p:nvSpPr>
          <p:cNvPr id="3" name="Text Placeholder 2"/>
          <p:cNvSpPr>
            <a:spLocks noGrp="1"/>
          </p:cNvSpPr>
          <p:nvPr>
            <p:ph type="body" idx="1"/>
          </p:nvPr>
        </p:nvSpPr>
        <p:spPr>
          <a:xfrm>
            <a:off x="457200" y="914400"/>
            <a:ext cx="4040188" cy="639762"/>
          </a:xfrm>
        </p:spPr>
        <p:txBody>
          <a:bodyPr/>
          <a:lstStyle/>
          <a:p>
            <a:pPr algn="ctr"/>
            <a:r>
              <a:rPr lang="en-US" dirty="0" smtClean="0"/>
              <a:t>Distress</a:t>
            </a:r>
            <a:endParaRPr lang="en-US" dirty="0"/>
          </a:p>
        </p:txBody>
      </p:sp>
      <p:sp>
        <p:nvSpPr>
          <p:cNvPr id="5" name="Text Placeholder 4"/>
          <p:cNvSpPr>
            <a:spLocks noGrp="1"/>
          </p:cNvSpPr>
          <p:nvPr>
            <p:ph type="body" sz="quarter" idx="3"/>
          </p:nvPr>
        </p:nvSpPr>
        <p:spPr>
          <a:xfrm>
            <a:off x="4648200" y="914400"/>
            <a:ext cx="4041775" cy="639762"/>
          </a:xfrm>
        </p:spPr>
        <p:txBody>
          <a:bodyPr/>
          <a:lstStyle/>
          <a:p>
            <a:pPr algn="ctr"/>
            <a:r>
              <a:rPr lang="en-US" dirty="0" smtClean="0"/>
              <a:t>Believability</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xmlns="" val="3389519004"/>
              </p:ext>
            </p:extLst>
          </p:nvPr>
        </p:nvGraphicFramePr>
        <p:xfrm>
          <a:off x="4645025" y="1524000"/>
          <a:ext cx="4346575" cy="5181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xmlns="" val="1439255964"/>
              </p:ext>
            </p:extLst>
          </p:nvPr>
        </p:nvGraphicFramePr>
        <p:xfrm>
          <a:off x="152400" y="1524000"/>
          <a:ext cx="4344988" cy="5181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solidFill>
                  <a:schemeClr val="tx1"/>
                </a:solidFill>
              </a:rPr>
              <a:t>AAQ Median Split: </a:t>
            </a:r>
            <a:br>
              <a:rPr lang="en-US" dirty="0" smtClean="0">
                <a:solidFill>
                  <a:schemeClr val="tx1"/>
                </a:solidFill>
              </a:rPr>
            </a:br>
            <a:r>
              <a:rPr lang="en-US" dirty="0" err="1" smtClean="0">
                <a:solidFill>
                  <a:schemeClr val="tx1"/>
                </a:solidFill>
              </a:rPr>
              <a:t>Defusion</a:t>
            </a:r>
            <a:r>
              <a:rPr lang="en-US" dirty="0" smtClean="0">
                <a:solidFill>
                  <a:schemeClr val="tx1"/>
                </a:solidFill>
              </a:rPr>
              <a:t> Condition</a:t>
            </a:r>
            <a:endParaRPr lang="en-US" dirty="0">
              <a:solidFill>
                <a:schemeClr val="tx1"/>
              </a:solidFill>
            </a:endParaRPr>
          </a:p>
        </p:txBody>
      </p:sp>
      <p:sp>
        <p:nvSpPr>
          <p:cNvPr id="3" name="Text Placeholder 2"/>
          <p:cNvSpPr>
            <a:spLocks noGrp="1"/>
          </p:cNvSpPr>
          <p:nvPr>
            <p:ph type="body" idx="1"/>
          </p:nvPr>
        </p:nvSpPr>
        <p:spPr>
          <a:xfrm>
            <a:off x="457200" y="914400"/>
            <a:ext cx="4040188" cy="639762"/>
          </a:xfrm>
        </p:spPr>
        <p:txBody>
          <a:bodyPr/>
          <a:lstStyle/>
          <a:p>
            <a:pPr algn="ctr"/>
            <a:r>
              <a:rPr lang="en-US" dirty="0" smtClean="0"/>
              <a:t>Distress</a:t>
            </a:r>
            <a:endParaRPr lang="en-US" dirty="0"/>
          </a:p>
        </p:txBody>
      </p:sp>
      <p:sp>
        <p:nvSpPr>
          <p:cNvPr id="5" name="Text Placeholder 4"/>
          <p:cNvSpPr>
            <a:spLocks noGrp="1"/>
          </p:cNvSpPr>
          <p:nvPr>
            <p:ph type="body" sz="quarter" idx="3"/>
          </p:nvPr>
        </p:nvSpPr>
        <p:spPr>
          <a:xfrm>
            <a:off x="4648200" y="914400"/>
            <a:ext cx="4041775" cy="639762"/>
          </a:xfrm>
        </p:spPr>
        <p:txBody>
          <a:bodyPr/>
          <a:lstStyle/>
          <a:p>
            <a:pPr algn="ctr"/>
            <a:r>
              <a:rPr lang="en-US" dirty="0" smtClean="0"/>
              <a:t>Believability</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xmlns="" val="1093690797"/>
              </p:ext>
            </p:extLst>
          </p:nvPr>
        </p:nvGraphicFramePr>
        <p:xfrm>
          <a:off x="152400" y="1600200"/>
          <a:ext cx="4344988" cy="5105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xmlns="" val="1302784006"/>
              </p:ext>
            </p:extLst>
          </p:nvPr>
        </p:nvGraphicFramePr>
        <p:xfrm>
          <a:off x="4645025" y="1600200"/>
          <a:ext cx="4270375" cy="5105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dirty="0" smtClean="0">
                <a:solidFill>
                  <a:schemeClr val="tx1"/>
                </a:solidFill>
              </a:rPr>
              <a:t>Within Group Effect Size Change: Distraction Vs. </a:t>
            </a:r>
            <a:r>
              <a:rPr lang="en-US" dirty="0" err="1" smtClean="0">
                <a:solidFill>
                  <a:schemeClr val="tx1"/>
                </a:solidFill>
              </a:rPr>
              <a:t>Defusion</a:t>
            </a:r>
            <a:endParaRPr lang="en-US" dirty="0">
              <a:solidFill>
                <a:schemeClr val="tx1"/>
              </a:solidFill>
            </a:endParaRPr>
          </a:p>
        </p:txBody>
      </p:sp>
      <p:sp>
        <p:nvSpPr>
          <p:cNvPr id="4" name="Text Placeholder 3"/>
          <p:cNvSpPr>
            <a:spLocks noGrp="1"/>
          </p:cNvSpPr>
          <p:nvPr>
            <p:ph type="body" idx="1"/>
          </p:nvPr>
        </p:nvSpPr>
        <p:spPr>
          <a:xfrm>
            <a:off x="457200" y="838200"/>
            <a:ext cx="4040188" cy="639762"/>
          </a:xfrm>
        </p:spPr>
        <p:txBody>
          <a:bodyPr/>
          <a:lstStyle/>
          <a:p>
            <a:pPr algn="ctr"/>
            <a:r>
              <a:rPr lang="en-US" dirty="0" smtClean="0"/>
              <a:t>Distress</a:t>
            </a:r>
            <a:endParaRPr lang="en-US" dirty="0"/>
          </a:p>
        </p:txBody>
      </p:sp>
      <p:sp>
        <p:nvSpPr>
          <p:cNvPr id="6" name="Text Placeholder 5"/>
          <p:cNvSpPr>
            <a:spLocks noGrp="1"/>
          </p:cNvSpPr>
          <p:nvPr>
            <p:ph type="body" sz="quarter" idx="3"/>
          </p:nvPr>
        </p:nvSpPr>
        <p:spPr>
          <a:xfrm>
            <a:off x="4648200" y="838200"/>
            <a:ext cx="4041775" cy="639762"/>
          </a:xfrm>
        </p:spPr>
        <p:txBody>
          <a:bodyPr/>
          <a:lstStyle/>
          <a:p>
            <a:pPr algn="ctr"/>
            <a:r>
              <a:rPr lang="en-US" dirty="0" smtClean="0"/>
              <a:t>Believability</a:t>
            </a:r>
            <a:endParaRPr lang="en-US" dirty="0"/>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xmlns="" val="1026912332"/>
              </p:ext>
            </p:extLst>
          </p:nvPr>
        </p:nvGraphicFramePr>
        <p:xfrm>
          <a:off x="228600" y="1524000"/>
          <a:ext cx="4268788" cy="5105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13"/>
          <p:cNvGraphicFramePr>
            <a:graphicFrameLocks noGrp="1"/>
          </p:cNvGraphicFramePr>
          <p:nvPr>
            <p:ph sz="quarter" idx="4"/>
            <p:extLst>
              <p:ext uri="{D42A27DB-BD31-4B8C-83A1-F6EECF244321}">
                <p14:modId xmlns:p14="http://schemas.microsoft.com/office/powerpoint/2010/main" xmlns="" val="3627535502"/>
              </p:ext>
            </p:extLst>
          </p:nvPr>
        </p:nvGraphicFramePr>
        <p:xfrm>
          <a:off x="4645025" y="1524000"/>
          <a:ext cx="4270375" cy="5181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Discussion</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Primary analyses:</a:t>
            </a:r>
          </a:p>
          <a:p>
            <a:endParaRPr lang="en-US" dirty="0" smtClean="0"/>
          </a:p>
          <a:p>
            <a:pPr lvl="1"/>
            <a:r>
              <a:rPr lang="en-US" dirty="0" err="1" smtClean="0"/>
              <a:t>Defusion</a:t>
            </a:r>
            <a:r>
              <a:rPr lang="en-US" dirty="0" smtClean="0"/>
              <a:t> </a:t>
            </a:r>
            <a:r>
              <a:rPr lang="en-US" dirty="0" smtClean="0"/>
              <a:t>showed lower thought distress </a:t>
            </a:r>
            <a:r>
              <a:rPr lang="en-US" dirty="0" smtClean="0"/>
              <a:t>and believability compared to distraction condition</a:t>
            </a:r>
          </a:p>
          <a:p>
            <a:pPr lvl="2"/>
            <a:r>
              <a:rPr lang="en-US" dirty="0" smtClean="0"/>
              <a:t>Thought Distress:  Small effect size differences between conditions</a:t>
            </a:r>
          </a:p>
          <a:p>
            <a:pPr lvl="2"/>
            <a:r>
              <a:rPr lang="en-US" dirty="0" smtClean="0"/>
              <a:t>Thought Believability:  Small-medium effect size differences between conditions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219200"/>
            <a:ext cx="8229600" cy="4800600"/>
          </a:xfrm>
        </p:spPr>
        <p:txBody>
          <a:bodyPr>
            <a:normAutofit fontScale="92500" lnSpcReduction="20000"/>
          </a:bodyPr>
          <a:lstStyle/>
          <a:p>
            <a:r>
              <a:rPr lang="en-US" dirty="0" smtClean="0"/>
              <a:t>Preliminary evidence for psychological flexibility as moderator of effects:</a:t>
            </a:r>
          </a:p>
          <a:p>
            <a:endParaRPr lang="en-US" sz="1700" dirty="0" smtClean="0"/>
          </a:p>
          <a:p>
            <a:pPr lvl="1"/>
            <a:r>
              <a:rPr lang="en-US" dirty="0" smtClean="0"/>
              <a:t>In distraction condition only:</a:t>
            </a:r>
            <a:endParaRPr lang="en-US" dirty="0"/>
          </a:p>
          <a:p>
            <a:pPr lvl="2"/>
            <a:r>
              <a:rPr lang="en-US" dirty="0"/>
              <a:t>H</a:t>
            </a:r>
            <a:r>
              <a:rPr lang="en-US" dirty="0" smtClean="0"/>
              <a:t>igher inflexibility at baseline associated with less change in distress and believability</a:t>
            </a:r>
          </a:p>
          <a:p>
            <a:pPr lvl="2"/>
            <a:r>
              <a:rPr lang="en-US" dirty="0" smtClean="0"/>
              <a:t>Lower </a:t>
            </a:r>
            <a:r>
              <a:rPr lang="en-US" dirty="0"/>
              <a:t>inflexibility associated with greater change in distress and believability</a:t>
            </a:r>
          </a:p>
          <a:p>
            <a:pPr lvl="2"/>
            <a:r>
              <a:rPr lang="en-US" dirty="0" smtClean="0"/>
              <a:t>Held even when controlling for depression severity</a:t>
            </a:r>
          </a:p>
          <a:p>
            <a:pPr lvl="2"/>
            <a:endParaRPr lang="en-US" dirty="0" smtClean="0"/>
          </a:p>
          <a:p>
            <a:pPr lvl="2"/>
            <a:endParaRPr lang="en-US" dirty="0"/>
          </a:p>
          <a:p>
            <a:pPr lvl="1"/>
            <a:r>
              <a:rPr lang="en-US" dirty="0" smtClean="0"/>
              <a:t>In </a:t>
            </a:r>
            <a:r>
              <a:rPr lang="en-US" dirty="0" err="1" smtClean="0"/>
              <a:t>defusion</a:t>
            </a:r>
            <a:r>
              <a:rPr lang="en-US" dirty="0" smtClean="0"/>
              <a:t> condition:</a:t>
            </a:r>
          </a:p>
          <a:p>
            <a:pPr lvl="2"/>
            <a:r>
              <a:rPr lang="en-US" dirty="0"/>
              <a:t>H</a:t>
            </a:r>
            <a:r>
              <a:rPr lang="en-US" dirty="0" smtClean="0"/>
              <a:t>igher and lower inflexibility groups showed similar (large) improvements in distress and believability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Implications</a:t>
            </a:r>
            <a:endParaRPr lang="en-US" dirty="0"/>
          </a:p>
        </p:txBody>
      </p:sp>
      <p:sp>
        <p:nvSpPr>
          <p:cNvPr id="3" name="Content Placeholder 2"/>
          <p:cNvSpPr>
            <a:spLocks noGrp="1"/>
          </p:cNvSpPr>
          <p:nvPr>
            <p:ph idx="1"/>
          </p:nvPr>
        </p:nvSpPr>
        <p:spPr>
          <a:xfrm>
            <a:off x="457200" y="1066800"/>
            <a:ext cx="8229600" cy="4525963"/>
          </a:xfrm>
        </p:spPr>
        <p:txBody>
          <a:bodyPr/>
          <a:lstStyle/>
          <a:p>
            <a:endParaRPr lang="en-US" dirty="0" smtClean="0">
              <a:solidFill>
                <a:srgbClr val="FF0000"/>
              </a:solidFill>
            </a:endParaRPr>
          </a:p>
          <a:p>
            <a:r>
              <a:rPr lang="en-US" dirty="0" smtClean="0"/>
              <a:t>Cognitive </a:t>
            </a:r>
            <a:r>
              <a:rPr lang="en-US" dirty="0" err="1" smtClean="0"/>
              <a:t>defusion</a:t>
            </a:r>
            <a:r>
              <a:rPr lang="en-US" dirty="0" smtClean="0"/>
              <a:t> strategies are effective for managing depressive thoughts regardless of their level of psychological inflexibility.</a:t>
            </a:r>
          </a:p>
          <a:p>
            <a:pPr>
              <a:buNone/>
            </a:pPr>
            <a:endParaRPr lang="en-US" dirty="0"/>
          </a:p>
          <a:p>
            <a:r>
              <a:rPr lang="en-US" dirty="0" smtClean="0"/>
              <a:t>Use of thought distraction may be particularly problematic and ineffective for depressed clients who are also high in psychological inflexibility.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Limitations</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Brief </a:t>
            </a:r>
            <a:r>
              <a:rPr lang="en-US" dirty="0" err="1" smtClean="0"/>
              <a:t>defusion</a:t>
            </a:r>
            <a:r>
              <a:rPr lang="en-US" dirty="0" smtClean="0"/>
              <a:t> techniques may have limited/temporary impact on depressive thoughts.</a:t>
            </a:r>
          </a:p>
          <a:p>
            <a:endParaRPr lang="en-US" dirty="0"/>
          </a:p>
          <a:p>
            <a:r>
              <a:rPr lang="en-US" dirty="0" smtClean="0"/>
              <a:t>Additional statistical testing of moderation indicated.</a:t>
            </a:r>
          </a:p>
          <a:p>
            <a:endParaRPr lang="en-US" sz="2000" dirty="0" smtClean="0"/>
          </a:p>
          <a:p>
            <a:r>
              <a:rPr lang="en-US" dirty="0" smtClean="0"/>
              <a:t>Only small to medium effect size differences between </a:t>
            </a:r>
            <a:r>
              <a:rPr lang="en-US" dirty="0" err="1" smtClean="0"/>
              <a:t>defusion</a:t>
            </a:r>
            <a:r>
              <a:rPr lang="en-US" dirty="0" smtClean="0"/>
              <a:t> and distraction conditions.</a:t>
            </a:r>
          </a:p>
          <a:p>
            <a:endParaRPr lang="en-US" sz="2000"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Future Directions</a:t>
            </a:r>
            <a:endParaRPr lang="en-US" dirty="0"/>
          </a:p>
        </p:txBody>
      </p:sp>
      <p:sp>
        <p:nvSpPr>
          <p:cNvPr id="3" name="Content Placeholder 2"/>
          <p:cNvSpPr>
            <a:spLocks noGrp="1"/>
          </p:cNvSpPr>
          <p:nvPr>
            <p:ph idx="1"/>
          </p:nvPr>
        </p:nvSpPr>
        <p:spPr>
          <a:xfrm>
            <a:off x="457200" y="1219200"/>
            <a:ext cx="8229600" cy="4953000"/>
          </a:xfrm>
        </p:spPr>
        <p:txBody>
          <a:bodyPr>
            <a:normAutofit fontScale="92500" lnSpcReduction="20000"/>
          </a:bodyPr>
          <a:lstStyle/>
          <a:p>
            <a:r>
              <a:rPr lang="en-US" dirty="0" smtClean="0"/>
              <a:t>Plan to examine differences between the two </a:t>
            </a:r>
            <a:r>
              <a:rPr lang="en-US" dirty="0" err="1" smtClean="0"/>
              <a:t>defusion</a:t>
            </a:r>
            <a:r>
              <a:rPr lang="en-US" dirty="0" smtClean="0"/>
              <a:t> conditions</a:t>
            </a:r>
          </a:p>
          <a:p>
            <a:endParaRPr lang="en-US" sz="1400" dirty="0" smtClean="0"/>
          </a:p>
          <a:p>
            <a:r>
              <a:rPr lang="en-US" dirty="0" smtClean="0"/>
              <a:t>Cognitive restructuring as comparison rather than thought distraction</a:t>
            </a:r>
          </a:p>
          <a:p>
            <a:pPr lvl="1"/>
            <a:r>
              <a:rPr lang="en-US" dirty="0" err="1" smtClean="0"/>
              <a:t>Yovel</a:t>
            </a:r>
            <a:r>
              <a:rPr lang="en-US" dirty="0" smtClean="0"/>
              <a:t> et al. 2014: </a:t>
            </a:r>
          </a:p>
          <a:p>
            <a:pPr lvl="2"/>
            <a:r>
              <a:rPr lang="en-US" dirty="0" smtClean="0"/>
              <a:t>Restructuring vs. </a:t>
            </a:r>
            <a:r>
              <a:rPr lang="en-US" dirty="0" err="1" smtClean="0"/>
              <a:t>defusion</a:t>
            </a:r>
            <a:r>
              <a:rPr lang="en-US" dirty="0" smtClean="0"/>
              <a:t> after mood induction</a:t>
            </a:r>
          </a:p>
          <a:p>
            <a:pPr lvl="2"/>
            <a:r>
              <a:rPr lang="en-US" dirty="0" smtClean="0"/>
              <a:t>Similarly effective in improving mood</a:t>
            </a:r>
          </a:p>
          <a:p>
            <a:pPr lvl="2"/>
            <a:r>
              <a:rPr lang="en-US" dirty="0" smtClean="0"/>
              <a:t>But operated through different appraisal vs. acceptance mechanisms</a:t>
            </a:r>
          </a:p>
          <a:p>
            <a:endParaRPr lang="en-US" sz="1400" dirty="0" smtClean="0"/>
          </a:p>
          <a:p>
            <a:r>
              <a:rPr lang="en-US" dirty="0" smtClean="0"/>
              <a:t>Take-home component: practice on own, come back for follow-up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Isolating The </a:t>
            </a:r>
            <a:r>
              <a:rPr lang="en-US" dirty="0" err="1" smtClean="0"/>
              <a:t>Defusion</a:t>
            </a:r>
            <a:r>
              <a:rPr lang="en-US" dirty="0" smtClean="0"/>
              <a:t> Component</a:t>
            </a:r>
            <a:endParaRPr lang="en-US" dirty="0"/>
          </a:p>
        </p:txBody>
      </p:sp>
      <p:sp>
        <p:nvSpPr>
          <p:cNvPr id="3" name="Content Placeholder 2"/>
          <p:cNvSpPr>
            <a:spLocks noGrp="1"/>
          </p:cNvSpPr>
          <p:nvPr>
            <p:ph idx="1"/>
          </p:nvPr>
        </p:nvSpPr>
        <p:spPr>
          <a:xfrm>
            <a:off x="457200" y="1828800"/>
            <a:ext cx="8229600" cy="4525963"/>
          </a:xfrm>
        </p:spPr>
        <p:txBody>
          <a:bodyPr/>
          <a:lstStyle/>
          <a:p>
            <a:r>
              <a:rPr lang="en-US" dirty="0" smtClean="0"/>
              <a:t>Important to isolate components of larger treatment packages to increase understanding of processes (</a:t>
            </a:r>
            <a:r>
              <a:rPr lang="en-US" sz="2000" dirty="0" smtClean="0"/>
              <a:t>Hayes et al., 2008</a:t>
            </a:r>
            <a:r>
              <a:rPr lang="en-US" dirty="0" smtClean="0"/>
              <a:t>)</a:t>
            </a:r>
          </a:p>
          <a:p>
            <a:endParaRPr lang="en-US" dirty="0" smtClean="0"/>
          </a:p>
          <a:p>
            <a:r>
              <a:rPr lang="en-US" dirty="0" smtClean="0"/>
              <a:t>ACT component meta-analysis (</a:t>
            </a:r>
            <a:r>
              <a:rPr lang="en-US" sz="2000" dirty="0" smtClean="0"/>
              <a:t>Levin et al., 2012</a:t>
            </a:r>
            <a:r>
              <a:rPr lang="en-US" dirty="0" smtClean="0"/>
              <a:t>):</a:t>
            </a:r>
          </a:p>
          <a:p>
            <a:pPr lvl="1"/>
            <a:r>
              <a:rPr lang="en-US" dirty="0" smtClean="0"/>
              <a:t>Large effect sizes for </a:t>
            </a:r>
            <a:r>
              <a:rPr lang="en-US" dirty="0" err="1" smtClean="0"/>
              <a:t>defusion</a:t>
            </a:r>
            <a:r>
              <a:rPr lang="en-US" dirty="0" smtClean="0"/>
              <a:t> compared to inactive conditions (0.74, 0.77)</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theissnscoop.com/wp-content/uploads/2014/04/got-milk-whey-e1396635472758.jpg"/>
          <p:cNvPicPr>
            <a:picLocks noChangeAspect="1" noChangeArrowheads="1"/>
          </p:cNvPicPr>
          <p:nvPr/>
        </p:nvPicPr>
        <p:blipFill>
          <a:blip r:embed="rId3" cstate="print"/>
          <a:srcRect/>
          <a:stretch>
            <a:fillRect/>
          </a:stretch>
        </p:blipFill>
        <p:spPr bwMode="auto">
          <a:xfrm>
            <a:off x="1295400" y="609600"/>
            <a:ext cx="6934200" cy="5410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Defusion</a:t>
            </a:r>
            <a:r>
              <a:rPr lang="en-US" dirty="0" smtClean="0"/>
              <a:t> Experimental Studies</a:t>
            </a:r>
            <a:endParaRPr lang="en-US" dirty="0"/>
          </a:p>
        </p:txBody>
      </p:sp>
      <p:sp>
        <p:nvSpPr>
          <p:cNvPr id="3" name="Content Placeholder 2"/>
          <p:cNvSpPr>
            <a:spLocks noGrp="1"/>
          </p:cNvSpPr>
          <p:nvPr>
            <p:ph idx="1"/>
          </p:nvPr>
        </p:nvSpPr>
        <p:spPr/>
        <p:txBody>
          <a:bodyPr/>
          <a:lstStyle/>
          <a:p>
            <a:r>
              <a:rPr lang="en-US" dirty="0" err="1" smtClean="0"/>
              <a:t>Defusion</a:t>
            </a:r>
            <a:r>
              <a:rPr lang="en-US" dirty="0" smtClean="0"/>
              <a:t>  = greater decreases in distress &amp; believability compared to thought distraction/thought control</a:t>
            </a:r>
          </a:p>
          <a:p>
            <a:pPr lvl="1"/>
            <a:r>
              <a:rPr lang="en-US" dirty="0" smtClean="0"/>
              <a:t>(e.g., Masuda et al., 2009;2010; Healy et al., 2008)</a:t>
            </a:r>
          </a:p>
          <a:p>
            <a:pPr lvl="1"/>
            <a:endParaRPr lang="en-US" dirty="0" smtClean="0"/>
          </a:p>
          <a:p>
            <a:r>
              <a:rPr lang="en-US" dirty="0" err="1" smtClean="0"/>
              <a:t>Defusion</a:t>
            </a:r>
            <a:r>
              <a:rPr lang="en-US" dirty="0" smtClean="0"/>
              <a:t> = greater decreases in believability &amp; frequency, and greater increases in willingness compared to cognitive restructuring</a:t>
            </a:r>
          </a:p>
          <a:p>
            <a:pPr lvl="1"/>
            <a:r>
              <a:rPr lang="en-US" dirty="0" smtClean="0"/>
              <a:t>(e.g., Larsson et al., 2015)</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Defusion</a:t>
            </a:r>
            <a:r>
              <a:rPr lang="en-US" sz="3600" dirty="0" smtClean="0"/>
              <a:t> and Depression</a:t>
            </a:r>
            <a:br>
              <a:rPr lang="en-US" sz="3600" dirty="0" smtClean="0"/>
            </a:br>
            <a:r>
              <a:rPr lang="en-US" sz="2400" dirty="0" smtClean="0"/>
              <a:t>Masuda, </a:t>
            </a:r>
            <a:r>
              <a:rPr lang="en-US" sz="2400" dirty="0" err="1" smtClean="0"/>
              <a:t>Twohig</a:t>
            </a:r>
            <a:r>
              <a:rPr lang="en-US" sz="2400" dirty="0" smtClean="0"/>
              <a:t>, et al. (2010)</a:t>
            </a:r>
            <a:endParaRPr lang="en-US" sz="2400" dirty="0"/>
          </a:p>
        </p:txBody>
      </p:sp>
      <p:pic>
        <p:nvPicPr>
          <p:cNvPr id="185346" name="Picture 2"/>
          <p:cNvPicPr>
            <a:picLocks noGrp="1" noChangeAspect="1" noChangeArrowheads="1"/>
          </p:cNvPicPr>
          <p:nvPr>
            <p:ph sz="half" idx="1"/>
          </p:nvPr>
        </p:nvPicPr>
        <p:blipFill>
          <a:blip r:embed="rId3" cstate="print"/>
          <a:srcRect/>
          <a:stretch>
            <a:fillRect/>
          </a:stretch>
        </p:blipFill>
        <p:spPr bwMode="auto">
          <a:xfrm>
            <a:off x="457200" y="1600200"/>
            <a:ext cx="4038600" cy="4571999"/>
          </a:xfrm>
          <a:prstGeom prst="rect">
            <a:avLst/>
          </a:prstGeom>
          <a:noFill/>
          <a:ln w="9525">
            <a:noFill/>
            <a:miter lim="800000"/>
            <a:headEnd/>
            <a:tailEnd/>
          </a:ln>
        </p:spPr>
      </p:pic>
      <p:pic>
        <p:nvPicPr>
          <p:cNvPr id="185347" name="Picture 3"/>
          <p:cNvPicPr>
            <a:picLocks noGrp="1" noChangeAspect="1" noChangeArrowheads="1"/>
          </p:cNvPicPr>
          <p:nvPr>
            <p:ph sz="half" idx="2"/>
          </p:nvPr>
        </p:nvPicPr>
        <p:blipFill>
          <a:blip r:embed="rId4" cstate="print"/>
          <a:srcRect/>
          <a:stretch>
            <a:fillRect/>
          </a:stretch>
        </p:blipFill>
        <p:spPr bwMode="auto">
          <a:xfrm>
            <a:off x="4648200" y="1600200"/>
            <a:ext cx="40386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Current Study Aims</a:t>
            </a:r>
            <a:endParaRPr lang="en-US" dirty="0"/>
          </a:p>
        </p:txBody>
      </p:sp>
      <p:sp>
        <p:nvSpPr>
          <p:cNvPr id="3" name="Content Placeholder 2"/>
          <p:cNvSpPr>
            <a:spLocks noGrp="1"/>
          </p:cNvSpPr>
          <p:nvPr>
            <p:ph idx="1"/>
          </p:nvPr>
        </p:nvSpPr>
        <p:spPr>
          <a:xfrm>
            <a:off x="457200" y="1676400"/>
            <a:ext cx="8229600" cy="3992563"/>
          </a:xfrm>
        </p:spPr>
        <p:txBody>
          <a:bodyPr/>
          <a:lstStyle/>
          <a:p>
            <a:r>
              <a:rPr lang="en-US" dirty="0" smtClean="0"/>
              <a:t>Analyze </a:t>
            </a:r>
            <a:r>
              <a:rPr lang="en-US" dirty="0"/>
              <a:t>f</a:t>
            </a:r>
            <a:r>
              <a:rPr lang="en-US" dirty="0" smtClean="0"/>
              <a:t>ull sample of individuals with clinical depression</a:t>
            </a:r>
          </a:p>
          <a:p>
            <a:endParaRPr lang="en-US" sz="1600" dirty="0" smtClean="0"/>
          </a:p>
          <a:p>
            <a:r>
              <a:rPr lang="en-US" dirty="0"/>
              <a:t>T</a:t>
            </a:r>
            <a:r>
              <a:rPr lang="en-US" dirty="0" smtClean="0"/>
              <a:t>est immediate effect of </a:t>
            </a:r>
            <a:r>
              <a:rPr lang="en-US" dirty="0" err="1" smtClean="0"/>
              <a:t>defusion</a:t>
            </a:r>
            <a:r>
              <a:rPr lang="en-US" dirty="0" smtClean="0"/>
              <a:t> on self-relevant negative thoughts compared to distraction</a:t>
            </a:r>
          </a:p>
          <a:p>
            <a:endParaRPr lang="en-US" sz="1600" dirty="0" smtClean="0"/>
          </a:p>
          <a:p>
            <a:endParaRPr lang="en-US" sz="1600" dirty="0" smtClean="0"/>
          </a:p>
          <a:p>
            <a:r>
              <a:rPr lang="en-US" dirty="0" smtClean="0"/>
              <a:t>Examine role of psychological flexibility (PF)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2775" y="228600"/>
            <a:ext cx="8153400" cy="990600"/>
          </a:xfrm>
        </p:spPr>
        <p:txBody>
          <a:bodyPr/>
          <a:lstStyle/>
          <a:p>
            <a:r>
              <a:rPr lang="en-US" dirty="0" smtClean="0"/>
              <a:t>Participants</a:t>
            </a:r>
          </a:p>
        </p:txBody>
      </p:sp>
      <p:sp>
        <p:nvSpPr>
          <p:cNvPr id="44035" name="Rectangle 3"/>
          <p:cNvSpPr>
            <a:spLocks noGrp="1" noChangeArrowheads="1"/>
          </p:cNvSpPr>
          <p:nvPr>
            <p:ph sz="quarter" idx="1"/>
          </p:nvPr>
        </p:nvSpPr>
        <p:spPr>
          <a:xfrm>
            <a:off x="612775" y="1600200"/>
            <a:ext cx="8153400" cy="4495800"/>
          </a:xfrm>
        </p:spPr>
        <p:txBody>
          <a:bodyPr/>
          <a:lstStyle/>
          <a:p>
            <a:r>
              <a:rPr lang="en-US" dirty="0" smtClean="0"/>
              <a:t>97 adults with current depressive disorder diagnosis</a:t>
            </a:r>
          </a:p>
          <a:p>
            <a:endParaRPr lang="en-US" dirty="0" smtClean="0"/>
          </a:p>
          <a:p>
            <a:r>
              <a:rPr lang="en-US" dirty="0" smtClean="0"/>
              <a:t>Exclusions:</a:t>
            </a:r>
          </a:p>
          <a:p>
            <a:pPr lvl="1"/>
            <a:r>
              <a:rPr lang="en-US" dirty="0" smtClean="0"/>
              <a:t>Bipolar disorder</a:t>
            </a:r>
          </a:p>
          <a:p>
            <a:pPr lvl="1"/>
            <a:r>
              <a:rPr lang="en-US" dirty="0" smtClean="0"/>
              <a:t>Psychosis</a:t>
            </a:r>
          </a:p>
          <a:p>
            <a:pPr lvl="1"/>
            <a:r>
              <a:rPr lang="en-US" dirty="0" smtClean="0"/>
              <a:t>Active suicidal ideation</a:t>
            </a:r>
          </a:p>
          <a:p>
            <a:pPr lvl="1"/>
            <a:r>
              <a:rPr lang="en-US" dirty="0" smtClean="0"/>
              <a:t>Currently receiving ACT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12775" y="228600"/>
            <a:ext cx="8153400" cy="990600"/>
          </a:xfrm>
        </p:spPr>
        <p:txBody>
          <a:bodyPr/>
          <a:lstStyle/>
          <a:p>
            <a:r>
              <a:rPr lang="en-US" b="1" dirty="0" smtClean="0"/>
              <a:t>Recruitment</a:t>
            </a:r>
          </a:p>
        </p:txBody>
      </p:sp>
      <p:sp>
        <p:nvSpPr>
          <p:cNvPr id="88067" name="Rectangle 3"/>
          <p:cNvSpPr>
            <a:spLocks noGrp="1" noChangeArrowheads="1"/>
          </p:cNvSpPr>
          <p:nvPr>
            <p:ph sz="quarter" idx="1"/>
          </p:nvPr>
        </p:nvSpPr>
        <p:spPr>
          <a:xfrm>
            <a:off x="609600" y="1219200"/>
            <a:ext cx="8153400" cy="4495800"/>
          </a:xfrm>
        </p:spPr>
        <p:txBody>
          <a:bodyPr/>
          <a:lstStyle/>
          <a:p>
            <a:pPr>
              <a:lnSpc>
                <a:spcPct val="90000"/>
              </a:lnSpc>
              <a:buClr>
                <a:schemeClr val="tx1"/>
              </a:buClr>
            </a:pPr>
            <a:r>
              <a:rPr lang="en-US" dirty="0" smtClean="0"/>
              <a:t>Referred by treatment provider based on diagnosis</a:t>
            </a:r>
          </a:p>
          <a:p>
            <a:pPr marL="0" indent="0" algn="ctr">
              <a:lnSpc>
                <a:spcPct val="90000"/>
              </a:lnSpc>
              <a:buClr>
                <a:schemeClr val="tx1"/>
              </a:buClr>
              <a:buNone/>
            </a:pPr>
            <a:r>
              <a:rPr lang="en-US" dirty="0" smtClean="0"/>
              <a:t>Or</a:t>
            </a:r>
          </a:p>
          <a:p>
            <a:pPr>
              <a:lnSpc>
                <a:spcPct val="90000"/>
              </a:lnSpc>
              <a:buClr>
                <a:schemeClr val="tx1"/>
              </a:buClr>
            </a:pPr>
            <a:r>
              <a:rPr lang="en-US" dirty="0" smtClean="0"/>
              <a:t>Responded to social media ad; then confirmed by brief diagnostic interview </a:t>
            </a:r>
            <a:r>
              <a:rPr lang="en-US" sz="2800" dirty="0" smtClean="0"/>
              <a:t>(SCID mood &amp; psychosis modules)</a:t>
            </a:r>
          </a:p>
          <a:p>
            <a:pPr>
              <a:lnSpc>
                <a:spcPct val="90000"/>
              </a:lnSpc>
              <a:buClr>
                <a:schemeClr val="tx1"/>
              </a:buClr>
            </a:pPr>
            <a:endParaRPr lang="en-US" sz="2800" dirty="0" smtClean="0"/>
          </a:p>
          <a:p>
            <a:pPr>
              <a:lnSpc>
                <a:spcPct val="90000"/>
              </a:lnSpc>
              <a:buClr>
                <a:schemeClr val="tx1"/>
              </a:buClr>
            </a:pPr>
            <a:r>
              <a:rPr lang="en-US" dirty="0" smtClean="0"/>
              <a:t>Compensated $10 for participation</a:t>
            </a:r>
          </a:p>
          <a:p>
            <a:pPr>
              <a:lnSpc>
                <a:spcPct val="90000"/>
              </a:lnSpc>
              <a:buClr>
                <a:schemeClr val="tx1"/>
              </a:buClr>
            </a:pPr>
            <a:endParaRPr lang="en-US" dirty="0" smtClean="0"/>
          </a:p>
          <a:p>
            <a:pPr>
              <a:lnSpc>
                <a:spcPct val="90000"/>
              </a:lnSpc>
              <a:buClr>
                <a:schemeClr val="tx1"/>
              </a:buCl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pRg st="4" end="4"/>
                                            </p:txEl>
                                          </p:spTgt>
                                        </p:tgtEl>
                                        <p:attrNameLst>
                                          <p:attrName>style.visibility</p:attrName>
                                        </p:attrNameLst>
                                      </p:cBhvr>
                                      <p:to>
                                        <p:strVal val="visible"/>
                                      </p:to>
                                    </p:set>
                                    <p:anim calcmode="lin" valueType="num">
                                      <p:cBhvr additive="base">
                                        <p:cTn id="25"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Assessment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600389553"/>
              </p:ext>
            </p:extLst>
          </p:nvPr>
        </p:nvGraphicFramePr>
        <p:xfrm>
          <a:off x="0" y="1143000"/>
          <a:ext cx="9144000" cy="3708671"/>
        </p:xfrm>
        <a:graphic>
          <a:graphicData uri="http://schemas.openxmlformats.org/drawingml/2006/table">
            <a:tbl>
              <a:tblPr firstRow="1" bandRow="1">
                <a:tableStyleId>{5C22544A-7EE6-4342-B048-85BDC9FD1C3A}</a:tableStyleId>
              </a:tblPr>
              <a:tblGrid>
                <a:gridCol w="2438400"/>
                <a:gridCol w="2133600"/>
                <a:gridCol w="2286000"/>
                <a:gridCol w="2286000"/>
              </a:tblGrid>
              <a:tr h="429596">
                <a:tc>
                  <a:txBody>
                    <a:bodyPr/>
                    <a:lstStyle/>
                    <a:p>
                      <a:r>
                        <a:rPr lang="en-US" dirty="0" smtClean="0"/>
                        <a:t>Measure</a:t>
                      </a:r>
                      <a:endParaRPr lang="en-US" dirty="0"/>
                    </a:p>
                  </a:txBody>
                  <a:tcPr/>
                </a:tc>
                <a:tc>
                  <a:txBody>
                    <a:bodyPr/>
                    <a:lstStyle/>
                    <a:p>
                      <a:r>
                        <a:rPr lang="en-US" dirty="0" smtClean="0"/>
                        <a:t>Baseline</a:t>
                      </a:r>
                      <a:endParaRPr lang="en-US" dirty="0"/>
                    </a:p>
                  </a:txBody>
                  <a:tcPr/>
                </a:tc>
                <a:tc>
                  <a:txBody>
                    <a:bodyPr/>
                    <a:lstStyle/>
                    <a:p>
                      <a:r>
                        <a:rPr lang="en-US" dirty="0" smtClean="0"/>
                        <a:t>Post-Task1</a:t>
                      </a:r>
                      <a:endParaRPr lang="en-US" dirty="0"/>
                    </a:p>
                  </a:txBody>
                  <a:tcPr/>
                </a:tc>
                <a:tc>
                  <a:txBody>
                    <a:bodyPr/>
                    <a:lstStyle/>
                    <a:p>
                      <a:r>
                        <a:rPr lang="en-US" dirty="0" smtClean="0"/>
                        <a:t>Post-Task2</a:t>
                      </a:r>
                      <a:endParaRPr lang="en-US" dirty="0"/>
                    </a:p>
                  </a:txBody>
                  <a:tcPr/>
                </a:tc>
              </a:tr>
              <a:tr h="518268">
                <a:tc>
                  <a:txBody>
                    <a:bodyPr/>
                    <a:lstStyle/>
                    <a:p>
                      <a:r>
                        <a:rPr lang="en-US" dirty="0" smtClean="0"/>
                        <a:t>Demographics Form</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a:p>
                  </a:txBody>
                  <a:tcPr/>
                </a:tc>
              </a:tr>
              <a:tr h="787130">
                <a:tc>
                  <a:txBody>
                    <a:bodyPr/>
                    <a:lstStyle/>
                    <a:p>
                      <a:r>
                        <a:rPr lang="en-US" dirty="0" smtClean="0"/>
                        <a:t>CUDOS </a:t>
                      </a:r>
                    </a:p>
                    <a:p>
                      <a:r>
                        <a:rPr lang="en-US" dirty="0" smtClean="0"/>
                        <a:t>(depression severity)</a:t>
                      </a:r>
                    </a:p>
                    <a:p>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r>
              <a:tr h="787130">
                <a:tc>
                  <a:txBody>
                    <a:bodyPr/>
                    <a:lstStyle/>
                    <a:p>
                      <a:r>
                        <a:rPr lang="en-US" dirty="0" smtClean="0"/>
                        <a:t>AAQ-II </a:t>
                      </a:r>
                    </a:p>
                    <a:p>
                      <a:r>
                        <a:rPr lang="en-US" dirty="0" smtClean="0"/>
                        <a:t>(psychological flexibility)</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r>
              <a:tr h="1059277">
                <a:tc>
                  <a:txBody>
                    <a:bodyPr/>
                    <a:lstStyle/>
                    <a:p>
                      <a:r>
                        <a:rPr lang="en-US" dirty="0" smtClean="0"/>
                        <a:t>Thought</a:t>
                      </a:r>
                      <a:r>
                        <a:rPr lang="en-US" baseline="0" dirty="0" smtClean="0"/>
                        <a:t> Distress &amp; Believability Ratings</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4815</TotalTime>
  <Words>2657</Words>
  <Application>Microsoft Office PowerPoint</Application>
  <PresentationFormat>On-screen Show (4:3)</PresentationFormat>
  <Paragraphs>252</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Stream</vt:lpstr>
      <vt:lpstr>The Immediate Effect of Cognitive Defusion in a Clinical Sample: Distress, Believability, and the Role of Psychological Flexibility</vt:lpstr>
      <vt:lpstr>Acknowledgements</vt:lpstr>
      <vt:lpstr>Isolating The Defusion Component</vt:lpstr>
      <vt:lpstr>Defusion Experimental Studies</vt:lpstr>
      <vt:lpstr>Defusion and Depression Masuda, Twohig, et al. (2010)</vt:lpstr>
      <vt:lpstr>Current Study Aims</vt:lpstr>
      <vt:lpstr>Participants</vt:lpstr>
      <vt:lpstr>Recruitment</vt:lpstr>
      <vt:lpstr>Assessment Schedule</vt:lpstr>
      <vt:lpstr>General Procedures</vt:lpstr>
      <vt:lpstr>Cognitive Defusion</vt:lpstr>
      <vt:lpstr>Thought Distraction</vt:lpstr>
      <vt:lpstr>Sample</vt:lpstr>
      <vt:lpstr>Primary Analyses</vt:lpstr>
      <vt:lpstr>Thought Distress </vt:lpstr>
      <vt:lpstr>Thought Believability</vt:lpstr>
      <vt:lpstr>Within-Group Effect Sizes for Defusion and Distraction</vt:lpstr>
      <vt:lpstr>Between-Group Effect Size Differences for Thought Distress and Believability</vt:lpstr>
      <vt:lpstr>Role of Psychological Flexibility</vt:lpstr>
      <vt:lpstr>Role of Depression</vt:lpstr>
      <vt:lpstr>Psychological Inflexibility As A Possible Moderator</vt:lpstr>
      <vt:lpstr>AAQ Median Split:  Distraction Condition</vt:lpstr>
      <vt:lpstr>AAQ Median Split:  Defusion Condition</vt:lpstr>
      <vt:lpstr>Within Group Effect Size Change: Distraction Vs. Defusion</vt:lpstr>
      <vt:lpstr>Discussion</vt:lpstr>
      <vt:lpstr>Discussion</vt:lpstr>
      <vt:lpstr>Implications</vt:lpstr>
      <vt:lpstr>Limitations</vt:lpstr>
      <vt:lpstr>Future Directions</vt:lpstr>
      <vt:lpstr>Slide 30</vt:lpstr>
    </vt:vector>
  </TitlesOfParts>
  <Company>Brown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Kristy Dalrymple</dc:creator>
  <cp:lastModifiedBy>kdalrymple</cp:lastModifiedBy>
  <cp:revision>461</cp:revision>
  <dcterms:created xsi:type="dcterms:W3CDTF">2009-06-28T11:22:29Z</dcterms:created>
  <dcterms:modified xsi:type="dcterms:W3CDTF">2016-06-14T14:06:46Z</dcterms:modified>
</cp:coreProperties>
</file>